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6" r:id="rId2"/>
    <p:sldId id="286" r:id="rId3"/>
    <p:sldId id="287" r:id="rId4"/>
    <p:sldId id="288" r:id="rId5"/>
    <p:sldId id="290" r:id="rId6"/>
    <p:sldId id="291" r:id="rId7"/>
    <p:sldId id="292" r:id="rId8"/>
    <p:sldId id="293" r:id="rId9"/>
    <p:sldId id="260" r:id="rId10"/>
    <p:sldId id="294" r:id="rId11"/>
    <p:sldId id="295" r:id="rId12"/>
    <p:sldId id="296" r:id="rId13"/>
    <p:sldId id="297" r:id="rId14"/>
    <p:sldId id="309" r:id="rId15"/>
    <p:sldId id="298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8" r:id="rId24"/>
    <p:sldId id="311" r:id="rId25"/>
    <p:sldId id="312" r:id="rId26"/>
    <p:sldId id="313" r:id="rId27"/>
    <p:sldId id="315" r:id="rId28"/>
    <p:sldId id="307" r:id="rId29"/>
    <p:sldId id="316" r:id="rId30"/>
    <p:sldId id="318" r:id="rId31"/>
    <p:sldId id="319" r:id="rId32"/>
    <p:sldId id="320" r:id="rId33"/>
    <p:sldId id="321" r:id="rId34"/>
    <p:sldId id="324" r:id="rId35"/>
    <p:sldId id="322" r:id="rId36"/>
    <p:sldId id="323" r:id="rId37"/>
    <p:sldId id="325" r:id="rId38"/>
    <p:sldId id="258" r:id="rId39"/>
    <p:sldId id="327" r:id="rId40"/>
    <p:sldId id="326" r:id="rId41"/>
  </p:sldIdLst>
  <p:sldSz cx="9144000" cy="5143500" type="screen16x9"/>
  <p:notesSz cx="6858000" cy="9144000"/>
  <p:embeddedFontLst>
    <p:embeddedFont>
      <p:font typeface="Source Sans Pro" panose="020B0503030403020204" pitchFamily="3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Dosis" panose="020B0604020202020204" charset="0"/>
      <p:regular r:id="rId51"/>
      <p:bold r:id="rId52"/>
    </p:embeddedFont>
    <p:embeddedFont>
      <p:font typeface="Cambria Math" panose="02040503050406030204" pitchFamily="18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rlovsky" initials="O" lastIdx="1" clrIdx="0">
    <p:extLst>
      <p:ext uri="{19B8F6BF-5375-455C-9EA6-DF929625EA0E}">
        <p15:presenceInfo xmlns:p15="http://schemas.microsoft.com/office/powerpoint/2012/main" userId="Orlovsk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4745"/>
    <a:srgbClr val="A9D039"/>
    <a:srgbClr val="0DB7C4"/>
    <a:srgbClr val="F6F6F6"/>
    <a:srgbClr val="FFBC00"/>
    <a:srgbClr val="37737D"/>
    <a:srgbClr val="B9983A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F190A2-2704-456D-AE05-F5FDB3B7FC46}">
  <a:tblStyle styleId="{9EF190A2-2704-456D-AE05-F5FDB3B7FC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1514;&#1494;&#1492;%20&#1514;&#1493;&#1510;&#1488;&#1493;&#1514;%20&#1488;&#1493;&#1490;&#1493;&#1505;&#1496;%202017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1514;&#1494;&#1492;%20&#1514;&#1493;&#1510;&#1488;&#1493;&#1514;%20&#1488;&#1493;&#1490;&#1493;&#1505;&#1496;%202017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1514;&#1494;&#1492;%20&#1514;&#1493;&#1510;&#1488;&#1493;&#1514;%20&#1488;&#1493;&#1490;&#1493;&#1505;&#1496;%202017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rlovsky\Documents\Mila\DataMining\v1_thesis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&#1514;&#1494;&#1492;%20&#1514;&#1493;&#1510;&#1488;&#1493;&#1514;%20&#1488;&#1493;&#1490;&#1493;&#1505;&#1496;%202017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7804024496938"/>
          <c:y val="0.15740740740740741"/>
          <c:w val="0.86426640419947509"/>
          <c:h val="0.75834135316418783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'[תזה תוצאות אוגוסט 2017.xlsx]Sheet1'!$R$44</c:f>
              <c:strCache>
                <c:ptCount val="1"/>
                <c:pt idx="0">
                  <c:v>Positive blood culture</c:v>
                </c:pt>
              </c:strCache>
            </c:strRef>
          </c:tx>
          <c:spPr>
            <a:solidFill>
              <a:srgbClr val="A9D039"/>
            </a:solidFill>
            <a:ln>
              <a:solidFill>
                <a:srgbClr val="A9D039"/>
              </a:solidFill>
            </a:ln>
            <a:effectLst/>
          </c:spPr>
          <c:invertIfNegative val="0"/>
          <c:cat>
            <c:numRef>
              <c:f>'[תזה תוצאות אוגוסט 2017.xlsx]Sheet1'!$P$46:$P$63</c:f>
              <c:numCache>
                <c:formatCode>General</c:formatCode>
                <c:ptCount val="18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  <c:pt idx="6">
                  <c:v>30</c:v>
                </c:pt>
                <c:pt idx="7">
                  <c:v>31</c:v>
                </c:pt>
                <c:pt idx="8">
                  <c:v>32</c:v>
                </c:pt>
                <c:pt idx="9">
                  <c:v>33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38</c:v>
                </c:pt>
                <c:pt idx="15">
                  <c:v>39</c:v>
                </c:pt>
                <c:pt idx="16">
                  <c:v>40</c:v>
                </c:pt>
                <c:pt idx="17">
                  <c:v>41</c:v>
                </c:pt>
              </c:numCache>
            </c:numRef>
          </c:cat>
          <c:val>
            <c:numRef>
              <c:f>'[תזה תוצאות אוגוסט 2017.xlsx]Sheet1'!$R$46:$R$63</c:f>
              <c:numCache>
                <c:formatCode>0%</c:formatCode>
                <c:ptCount val="18"/>
                <c:pt idx="0">
                  <c:v>0.66666666666666663</c:v>
                </c:pt>
                <c:pt idx="1">
                  <c:v>0.35</c:v>
                </c:pt>
                <c:pt idx="2">
                  <c:v>0.36842105263157893</c:v>
                </c:pt>
                <c:pt idx="3">
                  <c:v>0.2</c:v>
                </c:pt>
                <c:pt idx="4">
                  <c:v>0.17391304347826086</c:v>
                </c:pt>
                <c:pt idx="5">
                  <c:v>0.12222222222222222</c:v>
                </c:pt>
                <c:pt idx="6">
                  <c:v>0.11594202898550725</c:v>
                </c:pt>
                <c:pt idx="7">
                  <c:v>8.0924855491329481E-2</c:v>
                </c:pt>
                <c:pt idx="8">
                  <c:v>2.7210884353741496E-2</c:v>
                </c:pt>
                <c:pt idx="9">
                  <c:v>1.1235955056179775E-2</c:v>
                </c:pt>
                <c:pt idx="10">
                  <c:v>7.8125E-3</c:v>
                </c:pt>
                <c:pt idx="11">
                  <c:v>7.7922077922077922E-3</c:v>
                </c:pt>
                <c:pt idx="12">
                  <c:v>1.1049723756906077E-2</c:v>
                </c:pt>
                <c:pt idx="13">
                  <c:v>5.2219321148825066E-3</c:v>
                </c:pt>
                <c:pt idx="14">
                  <c:v>5.0000000000000001E-3</c:v>
                </c:pt>
                <c:pt idx="15">
                  <c:v>2.3012552301255231E-2</c:v>
                </c:pt>
                <c:pt idx="16">
                  <c:v>6.0728744939271256E-3</c:v>
                </c:pt>
                <c:pt idx="17">
                  <c:v>6.5789473684210523E-3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8A-43F2-B93D-D15F9CDBF967}"/>
            </c:ext>
          </c:extLst>
        </c:ser>
        <c:ser>
          <c:idx val="2"/>
          <c:order val="2"/>
          <c:tx>
            <c:strRef>
              <c:f>'[תזה תוצאות אוגוסט 2017.xlsx]Sheet1'!$S$44</c:f>
              <c:strCache>
                <c:ptCount val="1"/>
                <c:pt idx="0">
                  <c:v>Negative blood culture</c:v>
                </c:pt>
              </c:strCache>
            </c:strRef>
          </c:tx>
          <c:spPr>
            <a:solidFill>
              <a:srgbClr val="0DB7C4"/>
            </a:solidFill>
            <a:ln>
              <a:noFill/>
            </a:ln>
            <a:effectLst/>
          </c:spPr>
          <c:invertIfNegative val="0"/>
          <c:cat>
            <c:numRef>
              <c:f>'[תזה תוצאות אוגוסט 2017.xlsx]Sheet1'!$P$46:$P$63</c:f>
              <c:numCache>
                <c:formatCode>General</c:formatCode>
                <c:ptCount val="18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  <c:pt idx="6">
                  <c:v>30</c:v>
                </c:pt>
                <c:pt idx="7">
                  <c:v>31</c:v>
                </c:pt>
                <c:pt idx="8">
                  <c:v>32</c:v>
                </c:pt>
                <c:pt idx="9">
                  <c:v>33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38</c:v>
                </c:pt>
                <c:pt idx="15">
                  <c:v>39</c:v>
                </c:pt>
                <c:pt idx="16">
                  <c:v>40</c:v>
                </c:pt>
                <c:pt idx="17">
                  <c:v>41</c:v>
                </c:pt>
              </c:numCache>
            </c:numRef>
          </c:cat>
          <c:val>
            <c:numRef>
              <c:f>'[תזה תוצאות אוגוסט 2017.xlsx]Sheet1'!$S$46:$S$63</c:f>
              <c:numCache>
                <c:formatCode>0%</c:formatCode>
                <c:ptCount val="18"/>
                <c:pt idx="0">
                  <c:v>0.20000000000000007</c:v>
                </c:pt>
                <c:pt idx="1">
                  <c:v>0.45000000000000007</c:v>
                </c:pt>
                <c:pt idx="2">
                  <c:v>0.50877192982456143</c:v>
                </c:pt>
                <c:pt idx="3">
                  <c:v>0.64999999999999991</c:v>
                </c:pt>
                <c:pt idx="4">
                  <c:v>0.62318840579710144</c:v>
                </c:pt>
                <c:pt idx="5">
                  <c:v>0.57777777777777772</c:v>
                </c:pt>
                <c:pt idx="6">
                  <c:v>0.50724637681159424</c:v>
                </c:pt>
                <c:pt idx="7">
                  <c:v>0.42196531791907516</c:v>
                </c:pt>
                <c:pt idx="8">
                  <c:v>0.25170068027210885</c:v>
                </c:pt>
                <c:pt idx="9">
                  <c:v>0.18876404494382024</c:v>
                </c:pt>
                <c:pt idx="10">
                  <c:v>9.8958333333333329E-2</c:v>
                </c:pt>
                <c:pt idx="11">
                  <c:v>5.1948051948051945E-2</c:v>
                </c:pt>
                <c:pt idx="12">
                  <c:v>6.9060773480662987E-2</c:v>
                </c:pt>
                <c:pt idx="13">
                  <c:v>8.6161879895561358E-2</c:v>
                </c:pt>
                <c:pt idx="14">
                  <c:v>0.05</c:v>
                </c:pt>
                <c:pt idx="15">
                  <c:v>5.8577405857740586E-2</c:v>
                </c:pt>
                <c:pt idx="16">
                  <c:v>4.8582995951417005E-2</c:v>
                </c:pt>
                <c:pt idx="17">
                  <c:v>4.9342105263157895E-2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8A-43F2-B93D-D15F9CDBF9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4032912"/>
        <c:axId val="634030560"/>
      </c:barChart>
      <c:lineChart>
        <c:grouping val="standard"/>
        <c:varyColors val="0"/>
        <c:ser>
          <c:idx val="0"/>
          <c:order val="0"/>
          <c:tx>
            <c:strRef>
              <c:f>'[תזה תוצאות אוגוסט 2017.xlsx]Sheet1'!$Q$44</c:f>
              <c:strCache>
                <c:ptCount val="1"/>
                <c:pt idx="0">
                  <c:v>Culture withdrawal rate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7"/>
            <c:spPr>
              <a:solidFill>
                <a:schemeClr val="tx1">
                  <a:lumMod val="95000"/>
                  <a:lumOff val="50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3.6800519536746422E-2"/>
                  <c:y val="-6.03528319405756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AE8A-43F2-B93D-D15F9CDBF967}"/>
                </c:ext>
              </c:extLst>
            </c:dLbl>
            <c:dLbl>
              <c:idx val="1"/>
              <c:layout>
                <c:manualLayout>
                  <c:x val="-3.0306310206732311E-2"/>
                  <c:y val="-5.10677808727948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AE8A-43F2-B93D-D15F9CDBF967}"/>
                </c:ext>
              </c:extLst>
            </c:dLbl>
            <c:dLbl>
              <c:idx val="2"/>
              <c:layout>
                <c:manualLayout>
                  <c:x val="-3.030631020673237E-2"/>
                  <c:y val="-6.03528319405756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AE8A-43F2-B93D-D15F9CDBF967}"/>
                </c:ext>
              </c:extLst>
            </c:dLbl>
            <c:dLbl>
              <c:idx val="3"/>
              <c:layout>
                <c:manualLayout>
                  <c:x val="-1.9482627990042214E-2"/>
                  <c:y val="-6.49953574744661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AE8A-43F2-B93D-D15F9CDBF967}"/>
                </c:ext>
              </c:extLst>
            </c:dLbl>
            <c:dLbl>
              <c:idx val="4"/>
              <c:layout>
                <c:manualLayout>
                  <c:x val="-7.868357299610846E-3"/>
                  <c:y val="-6.03526491639798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5559877304493558E-2"/>
                      <c:h val="6.4925902368053567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AE8A-43F2-B93D-D15F9CDBF967}"/>
                </c:ext>
              </c:extLst>
            </c:dLbl>
            <c:dLbl>
              <c:idx val="5"/>
              <c:layout>
                <c:manualLayout>
                  <c:x val="-2.8141573763394347E-2"/>
                  <c:y val="-7.42804085422469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AE8A-43F2-B93D-D15F9CDBF967}"/>
                </c:ext>
              </c:extLst>
            </c:dLbl>
            <c:dLbl>
              <c:idx val="6"/>
              <c:layout>
                <c:manualLayout>
                  <c:x val="-2.8141573763394306E-2"/>
                  <c:y val="-5.57103064066852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AE8A-43F2-B93D-D15F9CDBF967}"/>
                </c:ext>
              </c:extLst>
            </c:dLbl>
            <c:dLbl>
              <c:idx val="7"/>
              <c:layout>
                <c:manualLayout>
                  <c:x val="-2.1647364433380237E-2"/>
                  <c:y val="-6.96378830083565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AE8A-43F2-B93D-D15F9CDBF967}"/>
                </c:ext>
              </c:extLst>
            </c:dLbl>
            <c:dLbl>
              <c:idx val="8"/>
              <c:layout>
                <c:manualLayout>
                  <c:x val="-2.8141573763394306E-2"/>
                  <c:y val="-6.49953574744661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AE8A-43F2-B93D-D15F9CDBF967}"/>
                </c:ext>
              </c:extLst>
            </c:dLbl>
            <c:dLbl>
              <c:idx val="9"/>
              <c:layout>
                <c:manualLayout>
                  <c:x val="-2.1647364433380237E-2"/>
                  <c:y val="-6.49953574744661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AE8A-43F2-B93D-D15F9CDBF967}"/>
                </c:ext>
              </c:extLst>
            </c:dLbl>
            <c:dLbl>
              <c:idx val="10"/>
              <c:layout>
                <c:manualLayout>
                  <c:x val="-2.381210087671826E-2"/>
                  <c:y val="-4.64252553389043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AE8A-43F2-B93D-D15F9CDBF967}"/>
                </c:ext>
              </c:extLst>
            </c:dLbl>
            <c:dLbl>
              <c:idx val="11"/>
              <c:layout>
                <c:manualLayout>
                  <c:x val="-2.1647364433380237E-2"/>
                  <c:y val="-4.17827298050139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AE8A-43F2-B93D-D15F9CDBF967}"/>
                </c:ext>
              </c:extLst>
            </c:dLbl>
            <c:dLbl>
              <c:idx val="12"/>
              <c:layout>
                <c:manualLayout>
                  <c:x val="-2.1647364433380157E-2"/>
                  <c:y val="-5.57103064066854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AE8A-43F2-B93D-D15F9CDBF967}"/>
                </c:ext>
              </c:extLst>
            </c:dLbl>
            <c:dLbl>
              <c:idx val="13"/>
              <c:layout>
                <c:manualLayout>
                  <c:x val="-2.8141573763394306E-2"/>
                  <c:y val="-5.571030640668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AE8A-43F2-B93D-D15F9CDBF967}"/>
                </c:ext>
              </c:extLst>
            </c:dLbl>
            <c:dLbl>
              <c:idx val="14"/>
              <c:layout>
                <c:manualLayout>
                  <c:x val="-2.5976837320056283E-2"/>
                  <c:y val="-6.49953574744661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AE8A-43F2-B93D-D15F9CDBF967}"/>
                </c:ext>
              </c:extLst>
            </c:dLbl>
            <c:dLbl>
              <c:idx val="15"/>
              <c:layout>
                <c:manualLayout>
                  <c:x val="-2.1647364433380237E-2"/>
                  <c:y val="-5.57103064066853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1-AE8A-43F2-B93D-D15F9CDBF967}"/>
                </c:ext>
              </c:extLst>
            </c:dLbl>
            <c:dLbl>
              <c:idx val="16"/>
              <c:layout>
                <c:manualLayout>
                  <c:x val="-2.5976837320056283E-2"/>
                  <c:y val="-6.03528319405758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2-AE8A-43F2-B93D-D15F9CDBF967}"/>
                </c:ext>
              </c:extLst>
            </c:dLbl>
            <c:dLbl>
              <c:idx val="17"/>
              <c:layout>
                <c:manualLayout>
                  <c:x val="-2.5976837320056283E-2"/>
                  <c:y val="-6.49953574744661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3-AE8A-43F2-B93D-D15F9CDBF9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'[תזה תוצאות אוגוסט 2017.xlsx]Sheet1'!$P$46:$P$63</c:f>
              <c:numCache>
                <c:formatCode>General</c:formatCode>
                <c:ptCount val="18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  <c:pt idx="6">
                  <c:v>30</c:v>
                </c:pt>
                <c:pt idx="7">
                  <c:v>31</c:v>
                </c:pt>
                <c:pt idx="8">
                  <c:v>32</c:v>
                </c:pt>
                <c:pt idx="9">
                  <c:v>33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38</c:v>
                </c:pt>
                <c:pt idx="15">
                  <c:v>39</c:v>
                </c:pt>
                <c:pt idx="16">
                  <c:v>40</c:v>
                </c:pt>
                <c:pt idx="17">
                  <c:v>41</c:v>
                </c:pt>
              </c:numCache>
            </c:numRef>
          </c:cat>
          <c:val>
            <c:numRef>
              <c:f>'[תזה תוצאות אוגוסט 2017.xlsx]Sheet1'!$Q$46:$Q$63</c:f>
              <c:numCache>
                <c:formatCode>0%</c:formatCode>
                <c:ptCount val="18"/>
                <c:pt idx="0">
                  <c:v>0.8666666666666667</c:v>
                </c:pt>
                <c:pt idx="1">
                  <c:v>0.8</c:v>
                </c:pt>
                <c:pt idx="2">
                  <c:v>0.8771929824561403</c:v>
                </c:pt>
                <c:pt idx="3">
                  <c:v>0.85</c:v>
                </c:pt>
                <c:pt idx="4">
                  <c:v>0.79710144927536231</c:v>
                </c:pt>
                <c:pt idx="5">
                  <c:v>0.7</c:v>
                </c:pt>
                <c:pt idx="6">
                  <c:v>0.62318840579710144</c:v>
                </c:pt>
                <c:pt idx="7">
                  <c:v>0.50289017341040465</c:v>
                </c:pt>
                <c:pt idx="8">
                  <c:v>0.27891156462585032</c:v>
                </c:pt>
                <c:pt idx="9">
                  <c:v>0.2</c:v>
                </c:pt>
                <c:pt idx="10">
                  <c:v>0.10677083333333333</c:v>
                </c:pt>
                <c:pt idx="11">
                  <c:v>5.9740259740259739E-2</c:v>
                </c:pt>
                <c:pt idx="12">
                  <c:v>8.0110497237569064E-2</c:v>
                </c:pt>
                <c:pt idx="13">
                  <c:v>9.1383812010443863E-2</c:v>
                </c:pt>
                <c:pt idx="14">
                  <c:v>5.5E-2</c:v>
                </c:pt>
                <c:pt idx="15">
                  <c:v>8.1589958158995821E-2</c:v>
                </c:pt>
                <c:pt idx="16">
                  <c:v>5.4655870445344132E-2</c:v>
                </c:pt>
                <c:pt idx="17">
                  <c:v>5.5921052631578948E-2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AE8A-43F2-B93D-D15F9CDBF9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4032912"/>
        <c:axId val="634030560"/>
      </c:lineChart>
      <c:catAx>
        <c:axId val="634032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030560"/>
        <c:crosses val="autoZero"/>
        <c:auto val="1"/>
        <c:lblAlgn val="ctr"/>
        <c:lblOffset val="100"/>
        <c:noMultiLvlLbl val="0"/>
      </c:catAx>
      <c:valAx>
        <c:axId val="634030560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032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"/>
          <c:y val="5.7815689705449278E-4"/>
          <c:w val="0.89999984687418533"/>
          <c:h val="6.89131818156971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7804024496938"/>
          <c:y val="0.15740740740740741"/>
          <c:w val="0.86426640419947509"/>
          <c:h val="0.758341353164187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'[תזה תוצאות אוגוסט 2017.xlsx]Sheet1'!$Q$44</c:f>
              <c:strCache>
                <c:ptCount val="1"/>
                <c:pt idx="0">
                  <c:v>Culture withdrawal rate</c:v>
                </c:pt>
              </c:strCache>
            </c:strRef>
          </c:tx>
          <c:spPr>
            <a:solidFill>
              <a:srgbClr val="A9D039"/>
            </a:solidFill>
            <a:ln>
              <a:noFill/>
            </a:ln>
            <a:effectLst/>
          </c:spPr>
          <c:invertIfNegative val="0"/>
          <c:cat>
            <c:numRef>
              <c:f>'[תזה תוצאות אוגוסט 2017.xlsx]Sheet1'!$P$46:$P$63</c:f>
              <c:numCache>
                <c:formatCode>General</c:formatCode>
                <c:ptCount val="18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  <c:pt idx="6">
                  <c:v>30</c:v>
                </c:pt>
                <c:pt idx="7">
                  <c:v>31</c:v>
                </c:pt>
                <c:pt idx="8">
                  <c:v>32</c:v>
                </c:pt>
                <c:pt idx="9">
                  <c:v>33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38</c:v>
                </c:pt>
                <c:pt idx="15">
                  <c:v>39</c:v>
                </c:pt>
                <c:pt idx="16">
                  <c:v>40</c:v>
                </c:pt>
                <c:pt idx="17">
                  <c:v>41</c:v>
                </c:pt>
              </c:numCache>
            </c:numRef>
          </c:cat>
          <c:val>
            <c:numRef>
              <c:f>'[תזה תוצאות אוגוסט 2017.xlsx]Sheet1'!$Q$46:$Q$63</c:f>
              <c:numCache>
                <c:formatCode>0%</c:formatCode>
                <c:ptCount val="18"/>
                <c:pt idx="0">
                  <c:v>0.8666666666666667</c:v>
                </c:pt>
                <c:pt idx="1">
                  <c:v>0.8</c:v>
                </c:pt>
                <c:pt idx="2">
                  <c:v>0.8771929824561403</c:v>
                </c:pt>
                <c:pt idx="3">
                  <c:v>0.85</c:v>
                </c:pt>
                <c:pt idx="4">
                  <c:v>0.79710144927536231</c:v>
                </c:pt>
                <c:pt idx="5">
                  <c:v>0.7</c:v>
                </c:pt>
                <c:pt idx="6">
                  <c:v>0.62318840579710144</c:v>
                </c:pt>
                <c:pt idx="7">
                  <c:v>0.50289017341040465</c:v>
                </c:pt>
                <c:pt idx="8">
                  <c:v>0.27891156462585032</c:v>
                </c:pt>
                <c:pt idx="9">
                  <c:v>0.2</c:v>
                </c:pt>
                <c:pt idx="10">
                  <c:v>0.10677083333333333</c:v>
                </c:pt>
                <c:pt idx="11">
                  <c:v>5.9740259740259739E-2</c:v>
                </c:pt>
                <c:pt idx="12">
                  <c:v>8.0110497237569064E-2</c:v>
                </c:pt>
                <c:pt idx="13">
                  <c:v>9.1383812010443863E-2</c:v>
                </c:pt>
                <c:pt idx="14">
                  <c:v>5.5E-2</c:v>
                </c:pt>
                <c:pt idx="15">
                  <c:v>8.1589958158995821E-2</c:v>
                </c:pt>
                <c:pt idx="16">
                  <c:v>5.4655870445344132E-2</c:v>
                </c:pt>
                <c:pt idx="17">
                  <c:v>5.5921052631578948E-2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22-45E7-AB37-4298459B9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34030952"/>
        <c:axId val="634033696"/>
      </c:barChart>
      <c:lineChart>
        <c:grouping val="standard"/>
        <c:varyColors val="0"/>
        <c:ser>
          <c:idx val="3"/>
          <c:order val="1"/>
          <c:tx>
            <c:strRef>
              <c:f>'[תזה תוצאות אוגוסט 2017.xlsx]Sheet1'!$T$44</c:f>
              <c:strCache>
                <c:ptCount val="1"/>
                <c:pt idx="0">
                  <c:v>Detection rate</c:v>
                </c:pt>
              </c:strCache>
            </c:strRef>
          </c:tx>
          <c:spPr>
            <a:ln w="12700" cap="rnd">
              <a:solidFill>
                <a:srgbClr val="0DB7C4"/>
              </a:solidFill>
              <a:prstDash val="sysDash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4802060478870552E-2"/>
                  <c:y val="-6.41711229946524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5522-45E7-AB37-4298459B9BE7}"/>
                </c:ext>
              </c:extLst>
            </c:dLbl>
            <c:dLbl>
              <c:idx val="1"/>
              <c:layout>
                <c:manualLayout>
                  <c:x val="-1.7170657254602689E-2"/>
                  <c:y val="-0.111229946524064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5522-45E7-AB37-4298459B9BE7}"/>
                </c:ext>
              </c:extLst>
            </c:dLbl>
            <c:dLbl>
              <c:idx val="2"/>
              <c:layout>
                <c:manualLayout>
                  <c:x val="-2.2894209672803621E-2"/>
                  <c:y val="-0.106951871657754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522-45E7-AB37-4298459B9BE7}"/>
                </c:ext>
              </c:extLst>
            </c:dLbl>
            <c:dLbl>
              <c:idx val="3"/>
              <c:layout>
                <c:manualLayout>
                  <c:x val="-1.5262806448535724E-2"/>
                  <c:y val="-6.84491978609626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5522-45E7-AB37-4298459B9BE7}"/>
                </c:ext>
              </c:extLst>
            </c:dLbl>
            <c:dLbl>
              <c:idx val="4"/>
              <c:layout>
                <c:manualLayout>
                  <c:x val="-1.1447104836401793E-2"/>
                  <c:y val="-5.98930481283422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5522-45E7-AB37-4298459B9BE7}"/>
                </c:ext>
              </c:extLst>
            </c:dLbl>
            <c:dLbl>
              <c:idx val="5"/>
              <c:layout>
                <c:manualLayout>
                  <c:x val="-2.2894209672803586E-2"/>
                  <c:y val="-7.700534759358296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5522-45E7-AB37-4298459B9BE7}"/>
                </c:ext>
              </c:extLst>
            </c:dLbl>
            <c:dLbl>
              <c:idx val="6"/>
              <c:layout>
                <c:manualLayout>
                  <c:x val="-1.9078508060669654E-2"/>
                  <c:y val="-6.41711229946524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5522-45E7-AB37-4298459B9BE7}"/>
                </c:ext>
              </c:extLst>
            </c:dLbl>
            <c:dLbl>
              <c:idx val="7"/>
              <c:layout>
                <c:manualLayout>
                  <c:x val="-1.7170657254602689E-2"/>
                  <c:y val="-6.84491978609627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5522-45E7-AB37-4298459B9BE7}"/>
                </c:ext>
              </c:extLst>
            </c:dLbl>
            <c:dLbl>
              <c:idx val="8"/>
              <c:layout>
                <c:manualLayout>
                  <c:x val="-2.0986358866736551E-2"/>
                  <c:y val="-5.56149732620320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5522-45E7-AB37-4298459B9BE7}"/>
                </c:ext>
              </c:extLst>
            </c:dLbl>
            <c:dLbl>
              <c:idx val="9"/>
              <c:layout>
                <c:manualLayout>
                  <c:x val="-1.9078508060669654E-2"/>
                  <c:y val="-7.2727272727272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5522-45E7-AB37-4298459B9BE7}"/>
                </c:ext>
              </c:extLst>
            </c:dLbl>
            <c:dLbl>
              <c:idx val="10"/>
              <c:layout>
                <c:manualLayout>
                  <c:x val="-1.9078508060669654E-2"/>
                  <c:y val="-5.98930481283424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5522-45E7-AB37-4298459B9BE7}"/>
                </c:ext>
              </c:extLst>
            </c:dLbl>
            <c:dLbl>
              <c:idx val="11"/>
              <c:layout>
                <c:manualLayout>
                  <c:x val="-1.7170657254602689E-2"/>
                  <c:y val="-5.98930481283422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5522-45E7-AB37-4298459B9BE7}"/>
                </c:ext>
              </c:extLst>
            </c:dLbl>
            <c:dLbl>
              <c:idx val="12"/>
              <c:layout>
                <c:manualLayout>
                  <c:x val="-7.6314032242678622E-3"/>
                  <c:y val="-3.85026737967915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5522-45E7-AB37-4298459B9BE7}"/>
                </c:ext>
              </c:extLst>
            </c:dLbl>
            <c:dLbl>
              <c:idx val="13"/>
              <c:layout>
                <c:manualLayout>
                  <c:x val="-7.6314032242678622E-3"/>
                  <c:y val="-5.56149732620320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5522-45E7-AB37-4298459B9BE7}"/>
                </c:ext>
              </c:extLst>
            </c:dLbl>
            <c:dLbl>
              <c:idx val="14"/>
              <c:layout>
                <c:manualLayout>
                  <c:x val="-1.9078508060669654E-2"/>
                  <c:y val="-5.561497326203208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5522-45E7-AB37-4298459B9BE7}"/>
                </c:ext>
              </c:extLst>
            </c:dLbl>
            <c:dLbl>
              <c:idx val="15"/>
              <c:layout>
                <c:manualLayout>
                  <c:x val="-1.1447104836401793E-2"/>
                  <c:y val="7.70053475935827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10-5522-45E7-AB37-4298459B9BE7}"/>
                </c:ext>
              </c:extLst>
            </c:dLbl>
            <c:spPr>
              <a:solidFill>
                <a:srgbClr val="FFBC00"/>
              </a:solidFill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'[תזה תוצאות אוגוסט 2017.xlsx]Sheet1'!$P$46:$P$63</c:f>
              <c:numCache>
                <c:formatCode>General</c:formatCode>
                <c:ptCount val="18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  <c:pt idx="6">
                  <c:v>30</c:v>
                </c:pt>
                <c:pt idx="7">
                  <c:v>31</c:v>
                </c:pt>
                <c:pt idx="8">
                  <c:v>32</c:v>
                </c:pt>
                <c:pt idx="9">
                  <c:v>33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38</c:v>
                </c:pt>
                <c:pt idx="15">
                  <c:v>39</c:v>
                </c:pt>
                <c:pt idx="16">
                  <c:v>40</c:v>
                </c:pt>
                <c:pt idx="17">
                  <c:v>41</c:v>
                </c:pt>
              </c:numCache>
            </c:numRef>
          </c:cat>
          <c:val>
            <c:numRef>
              <c:f>'[תזה תוצאות אוגוסט 2017.xlsx]Sheet1'!$T$46:$T$63</c:f>
              <c:numCache>
                <c:formatCode>0%</c:formatCode>
                <c:ptCount val="18"/>
                <c:pt idx="0">
                  <c:v>0.76923076923076927</c:v>
                </c:pt>
                <c:pt idx="1">
                  <c:v>0.4375</c:v>
                </c:pt>
                <c:pt idx="2">
                  <c:v>0.42</c:v>
                </c:pt>
                <c:pt idx="3">
                  <c:v>0.23529411764705882</c:v>
                </c:pt>
                <c:pt idx="4">
                  <c:v>0.21818181818181817</c:v>
                </c:pt>
                <c:pt idx="5">
                  <c:v>0.17460317460317459</c:v>
                </c:pt>
                <c:pt idx="6">
                  <c:v>0.18604651162790697</c:v>
                </c:pt>
                <c:pt idx="7">
                  <c:v>0.16091954022988506</c:v>
                </c:pt>
                <c:pt idx="8">
                  <c:v>9.7560975609756101E-2</c:v>
                </c:pt>
                <c:pt idx="9">
                  <c:v>5.6179775280898875E-2</c:v>
                </c:pt>
                <c:pt idx="10">
                  <c:v>7.3170731707317069E-2</c:v>
                </c:pt>
                <c:pt idx="11">
                  <c:v>0.13043478260869565</c:v>
                </c:pt>
                <c:pt idx="12">
                  <c:v>0.13793103448275862</c:v>
                </c:pt>
                <c:pt idx="13">
                  <c:v>5.7142857142857141E-2</c:v>
                </c:pt>
                <c:pt idx="14">
                  <c:v>9.0909090909090912E-2</c:v>
                </c:pt>
                <c:pt idx="15">
                  <c:v>0.28205128205128205</c:v>
                </c:pt>
                <c:pt idx="16">
                  <c:v>0.1111111111111111</c:v>
                </c:pt>
                <c:pt idx="17">
                  <c:v>0.11764705882352941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5522-45E7-AB37-4298459B9B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4030952"/>
        <c:axId val="634033696"/>
      </c:lineChart>
      <c:catAx>
        <c:axId val="634030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033696"/>
        <c:crosses val="autoZero"/>
        <c:auto val="1"/>
        <c:lblAlgn val="ctr"/>
        <c:lblOffset val="100"/>
        <c:noMultiLvlLbl val="0"/>
      </c:catAx>
      <c:valAx>
        <c:axId val="634033696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030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"/>
          <c:y val="5.7815689705449278E-4"/>
          <c:w val="0.67140335528234407"/>
          <c:h val="6.89131818156971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7811808558844"/>
          <c:y val="9.3054542624828762E-2"/>
          <c:w val="0.86426640419947509"/>
          <c:h val="0.75834135316418783"/>
        </c:manualLayout>
      </c:layout>
      <c:lineChart>
        <c:grouping val="standard"/>
        <c:varyColors val="0"/>
        <c:ser>
          <c:idx val="3"/>
          <c:order val="0"/>
          <c:tx>
            <c:strRef>
              <c:f>'[תזה תוצאות אוגוסט 2017.xlsx]Sheet1'!$U$44</c:f>
              <c:strCache>
                <c:ptCount val="1"/>
                <c:pt idx="0">
                  <c:v>First culture positive rate</c:v>
                </c:pt>
              </c:strCache>
            </c:strRef>
          </c:tx>
          <c:spPr>
            <a:ln w="19050" cap="rnd">
              <a:solidFill>
                <a:srgbClr val="A9D039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6666666666666668E-2"/>
                  <c:y val="-3.19361277445109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91D7-4CCE-8064-E63742B6179B}"/>
                </c:ext>
              </c:extLst>
            </c:dLbl>
            <c:dLbl>
              <c:idx val="1"/>
              <c:layout>
                <c:manualLayout>
                  <c:x val="-2.3111079932730538E-2"/>
                  <c:y val="-9.04833172571424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1D7-4CCE-8064-E63742B6179B}"/>
                </c:ext>
              </c:extLst>
            </c:dLbl>
            <c:dLbl>
              <c:idx val="2"/>
              <c:layout>
                <c:manualLayout>
                  <c:x val="-3.0222152281530707E-2"/>
                  <c:y val="5.20126606789641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91D7-4CCE-8064-E63742B6179B}"/>
                </c:ext>
              </c:extLst>
            </c:dLbl>
            <c:dLbl>
              <c:idx val="3"/>
              <c:layout>
                <c:manualLayout>
                  <c:x val="-2.66666161071306E-2"/>
                  <c:y val="-4.75397998830932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1D7-4CCE-8064-E63742B6179B}"/>
                </c:ext>
              </c:extLst>
            </c:dLbl>
            <c:dLbl>
              <c:idx val="4"/>
              <c:layout>
                <c:manualLayout>
                  <c:x val="-2.9187135378845808E-2"/>
                  <c:y val="-6.07252925836580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91D7-4CCE-8064-E63742B6179B}"/>
                </c:ext>
              </c:extLst>
            </c:dLbl>
            <c:dLbl>
              <c:idx val="5"/>
              <c:layout>
                <c:manualLayout>
                  <c:x val="-2.0185768375389386E-2"/>
                  <c:y val="-4.6935359235002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91D7-4CCE-8064-E63742B6179B}"/>
                </c:ext>
              </c:extLst>
            </c:dLbl>
            <c:dLbl>
              <c:idx val="6"/>
              <c:layout>
                <c:manualLayout>
                  <c:x val="-6.8860192138877818E-3"/>
                  <c:y val="-6.350789120792214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91D7-4CCE-8064-E63742B6179B}"/>
                </c:ext>
              </c:extLst>
            </c:dLbl>
            <c:dLbl>
              <c:idx val="7"/>
              <c:layout>
                <c:manualLayout>
                  <c:x val="-1.7777777777777778E-2"/>
                  <c:y val="-3.193612774451097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7-91D7-4CCE-8064-E63742B6179B}"/>
                </c:ext>
              </c:extLst>
            </c:dLbl>
            <c:dLbl>
              <c:idx val="8"/>
              <c:layout>
                <c:manualLayout>
                  <c:x val="-1.9555543758330473E-2"/>
                  <c:y val="-6.47171344446113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8-91D7-4CCE-8064-E63742B6179B}"/>
                </c:ext>
              </c:extLst>
            </c:dLbl>
            <c:dLbl>
              <c:idx val="9"/>
              <c:layout>
                <c:manualLayout>
                  <c:x val="-1.9555543758330473E-2"/>
                  <c:y val="-4.415239867023065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9-91D7-4CCE-8064-E63742B6179B}"/>
                </c:ext>
              </c:extLst>
            </c:dLbl>
            <c:dLbl>
              <c:idx val="10"/>
              <c:layout>
                <c:manualLayout>
                  <c:x val="-2.3111079932730538E-2"/>
                  <c:y val="-4.693535923500254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A-91D7-4CCE-8064-E63742B6179B}"/>
                </c:ext>
              </c:extLst>
            </c:dLbl>
            <c:dLbl>
              <c:idx val="11"/>
              <c:layout>
                <c:manualLayout>
                  <c:x val="-2.133340664466063E-2"/>
                  <c:y val="-8.74600281951655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B-91D7-4CCE-8064-E63742B6179B}"/>
                </c:ext>
              </c:extLst>
            </c:dLbl>
            <c:dLbl>
              <c:idx val="12"/>
              <c:layout>
                <c:manualLayout>
                  <c:x val="-1.6000007583930411E-2"/>
                  <c:y val="-6.07252925836580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C-91D7-4CCE-8064-E63742B6179B}"/>
                </c:ext>
              </c:extLst>
            </c:dLbl>
            <c:dLbl>
              <c:idx val="13"/>
              <c:layout>
                <c:manualLayout>
                  <c:x val="-7.7412969658590411E-3"/>
                  <c:y val="-0.1187917701967328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D-91D7-4CCE-8064-E63742B6179B}"/>
                </c:ext>
              </c:extLst>
            </c:dLbl>
            <c:dLbl>
              <c:idx val="14"/>
              <c:layout>
                <c:manualLayout>
                  <c:x val="9.2266097366290566E-3"/>
                  <c:y val="-3.751513363748569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E-91D7-4CCE-8064-E63742B6179B}"/>
                </c:ext>
              </c:extLst>
            </c:dLbl>
            <c:dLbl>
              <c:idx val="16"/>
              <c:layout>
                <c:manualLayout>
                  <c:x val="-1.0666666666666666E-2"/>
                  <c:y val="-3.992015968063871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F-91D7-4CCE-8064-E63742B6179B}"/>
                </c:ext>
              </c:extLst>
            </c:dLbl>
            <c:spPr>
              <a:solidFill>
                <a:srgbClr val="FFBC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'[תזה תוצאות אוגוסט 2017.xlsx]Sheet1'!$P$46:$P$63</c:f>
              <c:numCache>
                <c:formatCode>General</c:formatCode>
                <c:ptCount val="18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  <c:pt idx="6">
                  <c:v>30</c:v>
                </c:pt>
                <c:pt idx="7">
                  <c:v>31</c:v>
                </c:pt>
                <c:pt idx="8">
                  <c:v>32</c:v>
                </c:pt>
                <c:pt idx="9">
                  <c:v>33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38</c:v>
                </c:pt>
                <c:pt idx="15">
                  <c:v>39</c:v>
                </c:pt>
                <c:pt idx="16">
                  <c:v>40</c:v>
                </c:pt>
                <c:pt idx="17">
                  <c:v>41</c:v>
                </c:pt>
              </c:numCache>
            </c:numRef>
          </c:cat>
          <c:val>
            <c:numRef>
              <c:f>'[תזה תוצאות אוגוסט 2017.xlsx]Sheet1'!$U$46:$U$63</c:f>
              <c:numCache>
                <c:formatCode>0%</c:formatCode>
                <c:ptCount val="18"/>
                <c:pt idx="0">
                  <c:v>0.38461538461538464</c:v>
                </c:pt>
                <c:pt idx="1">
                  <c:v>0.15625</c:v>
                </c:pt>
                <c:pt idx="2">
                  <c:v>0.14000000000000001</c:v>
                </c:pt>
                <c:pt idx="3">
                  <c:v>0.17647058823529413</c:v>
                </c:pt>
                <c:pt idx="4">
                  <c:v>0.10909090909090909</c:v>
                </c:pt>
                <c:pt idx="5">
                  <c:v>0.1111111111111111</c:v>
                </c:pt>
                <c:pt idx="6">
                  <c:v>0.10465116279069768</c:v>
                </c:pt>
                <c:pt idx="7">
                  <c:v>6.8965517241379309E-2</c:v>
                </c:pt>
                <c:pt idx="8">
                  <c:v>6.097560975609756E-2</c:v>
                </c:pt>
                <c:pt idx="9">
                  <c:v>5.6179775280898875E-2</c:v>
                </c:pt>
                <c:pt idx="10">
                  <c:v>3.6585365853658534E-2</c:v>
                </c:pt>
                <c:pt idx="11">
                  <c:v>4.3478260869565216E-2</c:v>
                </c:pt>
                <c:pt idx="12">
                  <c:v>6.8965517241379309E-2</c:v>
                </c:pt>
                <c:pt idx="13">
                  <c:v>0</c:v>
                </c:pt>
                <c:pt idx="14">
                  <c:v>4.5454545454545456E-2</c:v>
                </c:pt>
                <c:pt idx="15">
                  <c:v>0.17948717948717949</c:v>
                </c:pt>
                <c:pt idx="16">
                  <c:v>7.407407407407407E-2</c:v>
                </c:pt>
                <c:pt idx="17">
                  <c:v>5.8823529411764705E-2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91D7-4CCE-8064-E63742B617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4034088"/>
        <c:axId val="634031736"/>
      </c:lineChart>
      <c:catAx>
        <c:axId val="634034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031736"/>
        <c:crosses val="autoZero"/>
        <c:auto val="1"/>
        <c:lblAlgn val="ctr"/>
        <c:lblOffset val="100"/>
        <c:noMultiLvlLbl val="0"/>
      </c:catAx>
      <c:valAx>
        <c:axId val="63403173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034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"/>
          <c:y val="5.7815689705449278E-4"/>
          <c:w val="0.67140335528234407"/>
          <c:h val="6.89131818156971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Sheet1!$I$3</c:f>
              <c:strCache>
                <c:ptCount val="1"/>
                <c:pt idx="0">
                  <c:v>mean days from admission to first blood culture</c:v>
                </c:pt>
              </c:strCache>
            </c:strRef>
          </c:tx>
          <c:spPr>
            <a:solidFill>
              <a:srgbClr val="A9D039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Sheet1!$J$4:$J$21</c:f>
                <c:numCache>
                  <c:formatCode>General</c:formatCode>
                  <c:ptCount val="18"/>
                  <c:pt idx="0">
                    <c:v>14.043887254986393</c:v>
                  </c:pt>
                  <c:pt idx="1">
                    <c:v>13.940967495573744</c:v>
                  </c:pt>
                  <c:pt idx="2">
                    <c:v>9.335264491195062</c:v>
                  </c:pt>
                  <c:pt idx="3">
                    <c:v>10.386454225218008</c:v>
                  </c:pt>
                  <c:pt idx="4">
                    <c:v>7.6639433019840997</c:v>
                  </c:pt>
                  <c:pt idx="5">
                    <c:v>12.466136043629399</c:v>
                  </c:pt>
                  <c:pt idx="6">
                    <c:v>6.4217908783154343</c:v>
                  </c:pt>
                  <c:pt idx="7">
                    <c:v>7.0555350297056529</c:v>
                  </c:pt>
                  <c:pt idx="8">
                    <c:v>7.1328005947172528</c:v>
                  </c:pt>
                  <c:pt idx="9">
                    <c:v>5.9489183091644318</c:v>
                  </c:pt>
                  <c:pt idx="10">
                    <c:v>4.8003970778246785</c:v>
                  </c:pt>
                  <c:pt idx="11">
                    <c:v>5.0236594381185542</c:v>
                  </c:pt>
                  <c:pt idx="12">
                    <c:v>5.3124076346650293</c:v>
                  </c:pt>
                  <c:pt idx="13">
                    <c:v>5.1587974113002142</c:v>
                  </c:pt>
                  <c:pt idx="14">
                    <c:v>5.0966842629488509</c:v>
                  </c:pt>
                  <c:pt idx="15">
                    <c:v>7.5439329510374025</c:v>
                  </c:pt>
                  <c:pt idx="16">
                    <c:v>3.3143046608022302</c:v>
                  </c:pt>
                  <c:pt idx="17">
                    <c:v>5.4094824151669076</c:v>
                  </c:pt>
                </c:numCache>
              </c:numRef>
            </c:plus>
            <c:minus>
              <c:numRef>
                <c:f>Sheet1!$J$4:$J$21</c:f>
                <c:numCache>
                  <c:formatCode>General</c:formatCode>
                  <c:ptCount val="18"/>
                  <c:pt idx="0">
                    <c:v>14.043887254986393</c:v>
                  </c:pt>
                  <c:pt idx="1">
                    <c:v>13.940967495573744</c:v>
                  </c:pt>
                  <c:pt idx="2">
                    <c:v>9.335264491195062</c:v>
                  </c:pt>
                  <c:pt idx="3">
                    <c:v>10.386454225218008</c:v>
                  </c:pt>
                  <c:pt idx="4">
                    <c:v>7.6639433019840997</c:v>
                  </c:pt>
                  <c:pt idx="5">
                    <c:v>12.466136043629399</c:v>
                  </c:pt>
                  <c:pt idx="6">
                    <c:v>6.4217908783154343</c:v>
                  </c:pt>
                  <c:pt idx="7">
                    <c:v>7.0555350297056529</c:v>
                  </c:pt>
                  <c:pt idx="8">
                    <c:v>7.1328005947172528</c:v>
                  </c:pt>
                  <c:pt idx="9">
                    <c:v>5.9489183091644318</c:v>
                  </c:pt>
                  <c:pt idx="10">
                    <c:v>4.8003970778246785</c:v>
                  </c:pt>
                  <c:pt idx="11">
                    <c:v>5.0236594381185542</c:v>
                  </c:pt>
                  <c:pt idx="12">
                    <c:v>5.3124076346650293</c:v>
                  </c:pt>
                  <c:pt idx="13">
                    <c:v>5.1587974113002142</c:v>
                  </c:pt>
                  <c:pt idx="14">
                    <c:v>5.0966842629488509</c:v>
                  </c:pt>
                  <c:pt idx="15">
                    <c:v>7.5439329510374025</c:v>
                  </c:pt>
                  <c:pt idx="16">
                    <c:v>3.3143046608022302</c:v>
                  </c:pt>
                  <c:pt idx="17">
                    <c:v>5.4094824151669076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Sheet1!$H$4:$H$21</c:f>
              <c:numCache>
                <c:formatCode>General</c:formatCode>
                <c:ptCount val="18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  <c:pt idx="6">
                  <c:v>30</c:v>
                </c:pt>
                <c:pt idx="7">
                  <c:v>31</c:v>
                </c:pt>
                <c:pt idx="8">
                  <c:v>32</c:v>
                </c:pt>
                <c:pt idx="9">
                  <c:v>33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38</c:v>
                </c:pt>
                <c:pt idx="15">
                  <c:v>39</c:v>
                </c:pt>
                <c:pt idx="16">
                  <c:v>40</c:v>
                </c:pt>
                <c:pt idx="17">
                  <c:v>41</c:v>
                </c:pt>
              </c:numCache>
            </c:numRef>
          </c:cat>
          <c:val>
            <c:numRef>
              <c:f>Sheet1!$I$4:$I$21</c:f>
              <c:numCache>
                <c:formatCode>0.0</c:formatCode>
                <c:ptCount val="18"/>
                <c:pt idx="0">
                  <c:v>13.307692307692308</c:v>
                </c:pt>
                <c:pt idx="1">
                  <c:v>12.833333333333334</c:v>
                </c:pt>
                <c:pt idx="2">
                  <c:v>11.791666666666666</c:v>
                </c:pt>
                <c:pt idx="3">
                  <c:v>11.96078431372549</c:v>
                </c:pt>
                <c:pt idx="4">
                  <c:v>13.309090909090909</c:v>
                </c:pt>
                <c:pt idx="5">
                  <c:v>13.193548387096774</c:v>
                </c:pt>
                <c:pt idx="6">
                  <c:v>9.2325581395348841</c:v>
                </c:pt>
                <c:pt idx="7">
                  <c:v>9.7674418604651159</c:v>
                </c:pt>
                <c:pt idx="8">
                  <c:v>9.6341463414634152</c:v>
                </c:pt>
                <c:pt idx="9">
                  <c:v>7.9659090909090908</c:v>
                </c:pt>
                <c:pt idx="10">
                  <c:v>6.7195121951219514</c:v>
                </c:pt>
                <c:pt idx="11">
                  <c:v>6.6521739130434785</c:v>
                </c:pt>
                <c:pt idx="12">
                  <c:v>6.3103448275862073</c:v>
                </c:pt>
                <c:pt idx="13">
                  <c:v>7.5882352941176467</c:v>
                </c:pt>
                <c:pt idx="14">
                  <c:v>6.5</c:v>
                </c:pt>
                <c:pt idx="15">
                  <c:v>9.0285714285714285</c:v>
                </c:pt>
                <c:pt idx="16">
                  <c:v>5.7692307692307692</c:v>
                </c:pt>
                <c:pt idx="17">
                  <c:v>7.9375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50-4A9B-A143-A977459FB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4034480"/>
        <c:axId val="634035264"/>
      </c:barChart>
      <c:catAx>
        <c:axId val="63403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035264"/>
        <c:crosses val="autoZero"/>
        <c:auto val="1"/>
        <c:lblAlgn val="ctr"/>
        <c:lblOffset val="100"/>
        <c:noMultiLvlLbl val="0"/>
      </c:catAx>
      <c:valAx>
        <c:axId val="634035264"/>
        <c:scaling>
          <c:orientation val="minMax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034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2.5843190862880644E-2"/>
          <c:y val="0.11115636590247539"/>
          <c:w val="0.89894557043400747"/>
          <c:h val="0.65534085046541279"/>
        </c:manualLayout>
      </c:layout>
      <c:lineChart>
        <c:grouping val="standard"/>
        <c:varyColors val="0"/>
        <c:ser>
          <c:idx val="0"/>
          <c:order val="0"/>
          <c:tx>
            <c:strRef>
              <c:f>'[תזה תוצאות אוגוסט 2017.xlsx]Sheet5'!$C$11</c:f>
              <c:strCache>
                <c:ptCount val="1"/>
                <c:pt idx="0">
                  <c:v>Negative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chemeClr val="accent5"/>
              </a:solidFill>
              <a:ln w="3175">
                <a:solidFill>
                  <a:schemeClr val="accent5"/>
                </a:solidFill>
              </a:ln>
              <a:effectLst/>
            </c:spPr>
          </c:marker>
          <c:cat>
            <c:strRef>
              <c:f>'[תזה תוצאות אוגוסט 2017.xlsx]Sheet5'!$A$14:$A$49</c:f>
              <c:strCache>
                <c:ptCount val="12"/>
                <c:pt idx="0">
                  <c:v>-1 hr prior</c:v>
                </c:pt>
                <c:pt idx="1">
                  <c:v>-2 hr prior</c:v>
                </c:pt>
                <c:pt idx="2">
                  <c:v>-3 hr prior</c:v>
                </c:pt>
                <c:pt idx="3">
                  <c:v>-4 hr prior</c:v>
                </c:pt>
                <c:pt idx="4">
                  <c:v>-5 hr prior</c:v>
                </c:pt>
                <c:pt idx="5">
                  <c:v>-6 hr prior</c:v>
                </c:pt>
                <c:pt idx="6">
                  <c:v>-7 hr prior</c:v>
                </c:pt>
                <c:pt idx="7">
                  <c:v>-8 hr prior</c:v>
                </c:pt>
                <c:pt idx="8">
                  <c:v>-9 hr prior</c:v>
                </c:pt>
                <c:pt idx="9">
                  <c:v>-10 hr prior</c:v>
                </c:pt>
                <c:pt idx="10">
                  <c:v>-11 hr prior</c:v>
                </c:pt>
                <c:pt idx="11">
                  <c:v>-12 hr prior</c:v>
                </c:pt>
              </c:strCache>
            </c:strRef>
          </c:cat>
          <c:val>
            <c:numRef>
              <c:f>'[תזה תוצאות אוגוסט 2017.xlsx]Sheet5'!$F$14:$F$47</c:f>
              <c:numCache>
                <c:formatCode>0%</c:formatCode>
                <c:ptCount val="12"/>
                <c:pt idx="0">
                  <c:v>0.73690773067331672</c:v>
                </c:pt>
                <c:pt idx="1">
                  <c:v>0.72568578553615959</c:v>
                </c:pt>
                <c:pt idx="2">
                  <c:v>0.69950124688279303</c:v>
                </c:pt>
                <c:pt idx="3">
                  <c:v>0.67331670822942646</c:v>
                </c:pt>
                <c:pt idx="4">
                  <c:v>0.65960099750623447</c:v>
                </c:pt>
                <c:pt idx="5">
                  <c:v>0.64962593516209477</c:v>
                </c:pt>
                <c:pt idx="6">
                  <c:v>0.64463840399002492</c:v>
                </c:pt>
                <c:pt idx="7">
                  <c:v>0.63715710723192021</c:v>
                </c:pt>
                <c:pt idx="8">
                  <c:v>0.63341645885286779</c:v>
                </c:pt>
                <c:pt idx="9">
                  <c:v>0.63092269326683292</c:v>
                </c:pt>
                <c:pt idx="10">
                  <c:v>0.62842892768079806</c:v>
                </c:pt>
                <c:pt idx="11">
                  <c:v>0.62593516209476308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FBB-4FE8-8E7C-DA692B233F3A}"/>
            </c:ext>
          </c:extLst>
        </c:ser>
        <c:ser>
          <c:idx val="1"/>
          <c:order val="1"/>
          <c:spPr>
            <a:ln w="28575" cap="rnd">
              <a:solidFill>
                <a:schemeClr val="accent2">
                  <a:shade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58000"/>
                </a:schemeClr>
              </a:solidFill>
              <a:ln w="9525">
                <a:solidFill>
                  <a:schemeClr val="accent2">
                    <a:shade val="58000"/>
                  </a:schemeClr>
                </a:solidFill>
              </a:ln>
              <a:effectLst/>
            </c:spPr>
          </c:marker>
          <c:cat>
            <c:strRef>
              <c:f>'[תזה תוצאות אוגוסט 2017.xlsx]Sheet5'!$A$14:$A$49</c:f>
              <c:strCache>
                <c:ptCount val="12"/>
                <c:pt idx="0">
                  <c:v>-1 hr prior</c:v>
                </c:pt>
                <c:pt idx="1">
                  <c:v>-2 hr prior</c:v>
                </c:pt>
                <c:pt idx="2">
                  <c:v>-3 hr prior</c:v>
                </c:pt>
                <c:pt idx="3">
                  <c:v>-4 hr prior</c:v>
                </c:pt>
                <c:pt idx="4">
                  <c:v>-5 hr prior</c:v>
                </c:pt>
                <c:pt idx="5">
                  <c:v>-6 hr prior</c:v>
                </c:pt>
                <c:pt idx="6">
                  <c:v>-7 hr prior</c:v>
                </c:pt>
                <c:pt idx="7">
                  <c:v>-8 hr prior</c:v>
                </c:pt>
                <c:pt idx="8">
                  <c:v>-9 hr prior</c:v>
                </c:pt>
                <c:pt idx="9">
                  <c:v>-10 hr prior</c:v>
                </c:pt>
                <c:pt idx="10">
                  <c:v>-11 hr prior</c:v>
                </c:pt>
                <c:pt idx="11">
                  <c:v>-12 hr prior</c:v>
                </c:pt>
              </c:strCache>
            </c:strRef>
          </c:cat>
          <c:val>
            <c:numRef>
              <c:f>'[תזה תוצאות אוגוסט 2017.xlsx]Sheet5'!$G$14:$G$47</c:f>
            </c:numRef>
          </c:val>
          <c:smooth val="0"/>
          <c:extLst>
            <c:ext xmlns:c16="http://schemas.microsoft.com/office/drawing/2014/chart" uri="{C3380CC4-5D6E-409C-BE32-E72D297353CC}">
              <c16:uniqueId val="{00000001-2FBB-4FE8-8E7C-DA692B233F3A}"/>
            </c:ext>
          </c:extLst>
        </c:ser>
        <c:ser>
          <c:idx val="2"/>
          <c:order val="2"/>
          <c:spPr>
            <a:ln w="28575" cap="rnd">
              <a:solidFill>
                <a:schemeClr val="accent2">
                  <a:shade val="72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72000"/>
                </a:schemeClr>
              </a:solidFill>
              <a:ln w="9525">
                <a:solidFill>
                  <a:schemeClr val="accent2">
                    <a:shade val="72000"/>
                  </a:schemeClr>
                </a:solidFill>
              </a:ln>
              <a:effectLst/>
            </c:spPr>
          </c:marker>
          <c:cat>
            <c:strRef>
              <c:f>'[תזה תוצאות אוגוסט 2017.xlsx]Sheet5'!$A$14:$A$49</c:f>
              <c:strCache>
                <c:ptCount val="12"/>
                <c:pt idx="0">
                  <c:v>-1 hr prior</c:v>
                </c:pt>
                <c:pt idx="1">
                  <c:v>-2 hr prior</c:v>
                </c:pt>
                <c:pt idx="2">
                  <c:v>-3 hr prior</c:v>
                </c:pt>
                <c:pt idx="3">
                  <c:v>-4 hr prior</c:v>
                </c:pt>
                <c:pt idx="4">
                  <c:v>-5 hr prior</c:v>
                </c:pt>
                <c:pt idx="5">
                  <c:v>-6 hr prior</c:v>
                </c:pt>
                <c:pt idx="6">
                  <c:v>-7 hr prior</c:v>
                </c:pt>
                <c:pt idx="7">
                  <c:v>-8 hr prior</c:v>
                </c:pt>
                <c:pt idx="8">
                  <c:v>-9 hr prior</c:v>
                </c:pt>
                <c:pt idx="9">
                  <c:v>-10 hr prior</c:v>
                </c:pt>
                <c:pt idx="10">
                  <c:v>-11 hr prior</c:v>
                </c:pt>
                <c:pt idx="11">
                  <c:v>-12 hr prior</c:v>
                </c:pt>
              </c:strCache>
            </c:strRef>
          </c:cat>
          <c:val>
            <c:numRef>
              <c:f>'[תזה תוצאות אוגוסט 2017.xlsx]Sheet5'!$H$14:$H$47</c:f>
            </c:numRef>
          </c:val>
          <c:smooth val="0"/>
          <c:extLst>
            <c:ext xmlns:c16="http://schemas.microsoft.com/office/drawing/2014/chart" uri="{C3380CC4-5D6E-409C-BE32-E72D297353CC}">
              <c16:uniqueId val="{00000002-2FBB-4FE8-8E7C-DA692B233F3A}"/>
            </c:ext>
          </c:extLst>
        </c:ser>
        <c:ser>
          <c:idx val="3"/>
          <c:order val="3"/>
          <c:spPr>
            <a:ln w="28575" cap="rnd">
              <a:solidFill>
                <a:schemeClr val="accent2">
                  <a:shade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shade val="86000"/>
                </a:schemeClr>
              </a:solidFill>
              <a:ln w="9525">
                <a:solidFill>
                  <a:schemeClr val="accent2">
                    <a:shade val="86000"/>
                  </a:schemeClr>
                </a:solidFill>
              </a:ln>
              <a:effectLst/>
            </c:spPr>
          </c:marker>
          <c:cat>
            <c:strRef>
              <c:f>'[תזה תוצאות אוגוסט 2017.xlsx]Sheet5'!$A$14:$A$49</c:f>
              <c:strCache>
                <c:ptCount val="12"/>
                <c:pt idx="0">
                  <c:v>-1 hr prior</c:v>
                </c:pt>
                <c:pt idx="1">
                  <c:v>-2 hr prior</c:v>
                </c:pt>
                <c:pt idx="2">
                  <c:v>-3 hr prior</c:v>
                </c:pt>
                <c:pt idx="3">
                  <c:v>-4 hr prior</c:v>
                </c:pt>
                <c:pt idx="4">
                  <c:v>-5 hr prior</c:v>
                </c:pt>
                <c:pt idx="5">
                  <c:v>-6 hr prior</c:v>
                </c:pt>
                <c:pt idx="6">
                  <c:v>-7 hr prior</c:v>
                </c:pt>
                <c:pt idx="7">
                  <c:v>-8 hr prior</c:v>
                </c:pt>
                <c:pt idx="8">
                  <c:v>-9 hr prior</c:v>
                </c:pt>
                <c:pt idx="9">
                  <c:v>-10 hr prior</c:v>
                </c:pt>
                <c:pt idx="10">
                  <c:v>-11 hr prior</c:v>
                </c:pt>
                <c:pt idx="11">
                  <c:v>-12 hr prior</c:v>
                </c:pt>
              </c:strCache>
            </c:strRef>
          </c:cat>
          <c:val>
            <c:numRef>
              <c:f>'[תזה תוצאות אוגוסט 2017.xlsx]Sheet5'!$I$14:$I$47</c:f>
            </c:numRef>
          </c:val>
          <c:smooth val="0"/>
          <c:extLst>
            <c:ext xmlns:c16="http://schemas.microsoft.com/office/drawing/2014/chart" uri="{C3380CC4-5D6E-409C-BE32-E72D297353CC}">
              <c16:uniqueId val="{00000003-2FBB-4FE8-8E7C-DA692B233F3A}"/>
            </c:ext>
          </c:extLst>
        </c:ser>
        <c:ser>
          <c:idx val="4"/>
          <c:order val="4"/>
          <c:tx>
            <c:strRef>
              <c:f>'[תזה תוצאות אוגוסט 2017.xlsx]Sheet5'!$G$11</c:f>
              <c:strCache>
                <c:ptCount val="1"/>
                <c:pt idx="0">
                  <c:v>Positive</c:v>
                </c:pt>
              </c:strCache>
            </c:strRef>
          </c:tx>
          <c:spPr>
            <a:ln w="19050" cap="rnd">
              <a:solidFill>
                <a:srgbClr val="A80000"/>
              </a:solidFill>
              <a:round/>
            </a:ln>
            <a:effectLst/>
          </c:spPr>
          <c:marker>
            <c:symbol val="circle"/>
            <c:size val="3"/>
            <c:spPr>
              <a:solidFill>
                <a:srgbClr val="C00000"/>
              </a:solidFill>
              <a:ln w="3175">
                <a:solidFill>
                  <a:srgbClr val="C00000"/>
                </a:solidFill>
              </a:ln>
              <a:effectLst/>
            </c:spPr>
          </c:marker>
          <c:cat>
            <c:strRef>
              <c:f>'[תזה תוצאות אוגוסט 2017.xlsx]Sheet5'!$A$14:$A$49</c:f>
              <c:strCache>
                <c:ptCount val="12"/>
                <c:pt idx="0">
                  <c:v>-1 hr prior</c:v>
                </c:pt>
                <c:pt idx="1">
                  <c:v>-2 hr prior</c:v>
                </c:pt>
                <c:pt idx="2">
                  <c:v>-3 hr prior</c:v>
                </c:pt>
                <c:pt idx="3">
                  <c:v>-4 hr prior</c:v>
                </c:pt>
                <c:pt idx="4">
                  <c:v>-5 hr prior</c:v>
                </c:pt>
                <c:pt idx="5">
                  <c:v>-6 hr prior</c:v>
                </c:pt>
                <c:pt idx="6">
                  <c:v>-7 hr prior</c:v>
                </c:pt>
                <c:pt idx="7">
                  <c:v>-8 hr prior</c:v>
                </c:pt>
                <c:pt idx="8">
                  <c:v>-9 hr prior</c:v>
                </c:pt>
                <c:pt idx="9">
                  <c:v>-10 hr prior</c:v>
                </c:pt>
                <c:pt idx="10">
                  <c:v>-11 hr prior</c:v>
                </c:pt>
                <c:pt idx="11">
                  <c:v>-12 hr prior</c:v>
                </c:pt>
              </c:strCache>
            </c:strRef>
          </c:cat>
          <c:val>
            <c:numRef>
              <c:f>'[תזה תוצאות אוגוסט 2017.xlsx]Sheet5'!$J$14:$J$47</c:f>
              <c:numCache>
                <c:formatCode>0%</c:formatCode>
                <c:ptCount val="12"/>
                <c:pt idx="0">
                  <c:v>0.90123456790123457</c:v>
                </c:pt>
                <c:pt idx="1">
                  <c:v>0.90123456790123457</c:v>
                </c:pt>
                <c:pt idx="2">
                  <c:v>0.90123456790123457</c:v>
                </c:pt>
                <c:pt idx="3">
                  <c:v>0.88888888888888884</c:v>
                </c:pt>
                <c:pt idx="4">
                  <c:v>0.86419753086419748</c:v>
                </c:pt>
                <c:pt idx="5">
                  <c:v>0.83950617283950613</c:v>
                </c:pt>
                <c:pt idx="6">
                  <c:v>0.83950617283950613</c:v>
                </c:pt>
                <c:pt idx="7">
                  <c:v>0.8271604938271605</c:v>
                </c:pt>
                <c:pt idx="8">
                  <c:v>0.8271604938271605</c:v>
                </c:pt>
                <c:pt idx="9">
                  <c:v>0.8271604938271605</c:v>
                </c:pt>
                <c:pt idx="10">
                  <c:v>0.8271604938271605</c:v>
                </c:pt>
                <c:pt idx="11">
                  <c:v>0.8271604938271605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2FBB-4FE8-8E7C-DA692B233F3A}"/>
            </c:ext>
          </c:extLst>
        </c:ser>
        <c:ser>
          <c:idx val="5"/>
          <c:order val="5"/>
          <c:spPr>
            <a:ln w="28575" cap="rnd">
              <a:solidFill>
                <a:schemeClr val="accent2">
                  <a:tint val="86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86000"/>
                </a:schemeClr>
              </a:solidFill>
              <a:ln w="9525">
                <a:solidFill>
                  <a:schemeClr val="accent2">
                    <a:tint val="86000"/>
                  </a:schemeClr>
                </a:solidFill>
              </a:ln>
              <a:effectLst/>
            </c:spPr>
          </c:marker>
          <c:cat>
            <c:strRef>
              <c:f>'[תזה תוצאות אוגוסט 2017.xlsx]Sheet5'!$A$14:$A$49</c:f>
              <c:strCache>
                <c:ptCount val="12"/>
                <c:pt idx="0">
                  <c:v>-1 hr prior</c:v>
                </c:pt>
                <c:pt idx="1">
                  <c:v>-2 hr prior</c:v>
                </c:pt>
                <c:pt idx="2">
                  <c:v>-3 hr prior</c:v>
                </c:pt>
                <c:pt idx="3">
                  <c:v>-4 hr prior</c:v>
                </c:pt>
                <c:pt idx="4">
                  <c:v>-5 hr prior</c:v>
                </c:pt>
                <c:pt idx="5">
                  <c:v>-6 hr prior</c:v>
                </c:pt>
                <c:pt idx="6">
                  <c:v>-7 hr prior</c:v>
                </c:pt>
                <c:pt idx="7">
                  <c:v>-8 hr prior</c:v>
                </c:pt>
                <c:pt idx="8">
                  <c:v>-9 hr prior</c:v>
                </c:pt>
                <c:pt idx="9">
                  <c:v>-10 hr prior</c:v>
                </c:pt>
                <c:pt idx="10">
                  <c:v>-11 hr prior</c:v>
                </c:pt>
                <c:pt idx="11">
                  <c:v>-12 hr prior</c:v>
                </c:pt>
              </c:strCache>
            </c:strRef>
          </c:cat>
          <c:val>
            <c:numRef>
              <c:f>'[תזה תוצאות אוגוסט 2017.xlsx]Sheet5'!$K$14:$K$47</c:f>
            </c:numRef>
          </c:val>
          <c:smooth val="0"/>
          <c:extLst>
            <c:ext xmlns:c16="http://schemas.microsoft.com/office/drawing/2014/chart" uri="{C3380CC4-5D6E-409C-BE32-E72D297353CC}">
              <c16:uniqueId val="{00000005-2FBB-4FE8-8E7C-DA692B233F3A}"/>
            </c:ext>
          </c:extLst>
        </c:ser>
        <c:ser>
          <c:idx val="6"/>
          <c:order val="6"/>
          <c:spPr>
            <a:ln w="28575" cap="rnd">
              <a:solidFill>
                <a:schemeClr val="accent2">
                  <a:tint val="72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72000"/>
                </a:schemeClr>
              </a:solidFill>
              <a:ln w="9525">
                <a:solidFill>
                  <a:schemeClr val="accent2">
                    <a:tint val="72000"/>
                  </a:schemeClr>
                </a:solidFill>
              </a:ln>
              <a:effectLst/>
            </c:spPr>
          </c:marker>
          <c:cat>
            <c:strRef>
              <c:f>'[תזה תוצאות אוגוסט 2017.xlsx]Sheet5'!$A$14:$A$49</c:f>
              <c:strCache>
                <c:ptCount val="12"/>
                <c:pt idx="0">
                  <c:v>-1 hr prior</c:v>
                </c:pt>
                <c:pt idx="1">
                  <c:v>-2 hr prior</c:v>
                </c:pt>
                <c:pt idx="2">
                  <c:v>-3 hr prior</c:v>
                </c:pt>
                <c:pt idx="3">
                  <c:v>-4 hr prior</c:v>
                </c:pt>
                <c:pt idx="4">
                  <c:v>-5 hr prior</c:v>
                </c:pt>
                <c:pt idx="5">
                  <c:v>-6 hr prior</c:v>
                </c:pt>
                <c:pt idx="6">
                  <c:v>-7 hr prior</c:v>
                </c:pt>
                <c:pt idx="7">
                  <c:v>-8 hr prior</c:v>
                </c:pt>
                <c:pt idx="8">
                  <c:v>-9 hr prior</c:v>
                </c:pt>
                <c:pt idx="9">
                  <c:v>-10 hr prior</c:v>
                </c:pt>
                <c:pt idx="10">
                  <c:v>-11 hr prior</c:v>
                </c:pt>
                <c:pt idx="11">
                  <c:v>-12 hr prior</c:v>
                </c:pt>
              </c:strCache>
            </c:strRef>
          </c:cat>
          <c:val>
            <c:numRef>
              <c:f>'[תזה תוצאות אוגוסט 2017.xlsx]Sheet5'!$L$14:$L$47</c:f>
            </c:numRef>
          </c:val>
          <c:smooth val="0"/>
          <c:extLst>
            <c:ext xmlns:c16="http://schemas.microsoft.com/office/drawing/2014/chart" uri="{C3380CC4-5D6E-409C-BE32-E72D297353CC}">
              <c16:uniqueId val="{00000006-2FBB-4FE8-8E7C-DA692B233F3A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tint val="58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tint val="58000"/>
                </a:schemeClr>
              </a:solidFill>
              <a:ln w="9525">
                <a:solidFill>
                  <a:schemeClr val="accent2">
                    <a:tint val="58000"/>
                  </a:schemeClr>
                </a:solidFill>
              </a:ln>
              <a:effectLst/>
            </c:spPr>
          </c:marker>
          <c:cat>
            <c:strRef>
              <c:f>'[תזה תוצאות אוגוסט 2017.xlsx]Sheet5'!$A$14:$A$49</c:f>
              <c:strCache>
                <c:ptCount val="12"/>
                <c:pt idx="0">
                  <c:v>-1 hr prior</c:v>
                </c:pt>
                <c:pt idx="1">
                  <c:v>-2 hr prior</c:v>
                </c:pt>
                <c:pt idx="2">
                  <c:v>-3 hr prior</c:v>
                </c:pt>
                <c:pt idx="3">
                  <c:v>-4 hr prior</c:v>
                </c:pt>
                <c:pt idx="4">
                  <c:v>-5 hr prior</c:v>
                </c:pt>
                <c:pt idx="5">
                  <c:v>-6 hr prior</c:v>
                </c:pt>
                <c:pt idx="6">
                  <c:v>-7 hr prior</c:v>
                </c:pt>
                <c:pt idx="7">
                  <c:v>-8 hr prior</c:v>
                </c:pt>
                <c:pt idx="8">
                  <c:v>-9 hr prior</c:v>
                </c:pt>
                <c:pt idx="9">
                  <c:v>-10 hr prior</c:v>
                </c:pt>
                <c:pt idx="10">
                  <c:v>-11 hr prior</c:v>
                </c:pt>
                <c:pt idx="11">
                  <c:v>-12 hr prior</c:v>
                </c:pt>
              </c:strCache>
            </c:strRef>
          </c:cat>
          <c:val>
            <c:numRef>
              <c:f>'[תזה תוצאות אוגוסט 2017.xlsx]Sheet5'!$M$14:$M$47</c:f>
            </c:numRef>
          </c:val>
          <c:smooth val="0"/>
          <c:extLst>
            <c:ext xmlns:c16="http://schemas.microsoft.com/office/drawing/2014/chart" uri="{C3380CC4-5D6E-409C-BE32-E72D297353CC}">
              <c16:uniqueId val="{00000007-2FBB-4FE8-8E7C-DA692B233F3A}"/>
            </c:ext>
          </c:extLst>
        </c:ser>
        <c:ser>
          <c:idx val="8"/>
          <c:order val="8"/>
          <c:tx>
            <c:strRef>
              <c:f>'[תזה תוצאות אוגוסט 2017.xlsx]Sheet5'!$K$11</c:f>
              <c:strCache>
                <c:ptCount val="1"/>
                <c:pt idx="0">
                  <c:v>NO SAMPLE</c:v>
                </c:pt>
              </c:strCache>
            </c:strRef>
          </c:tx>
          <c:spPr>
            <a:ln w="19050" cap="rnd">
              <a:solidFill>
                <a:schemeClr val="bg1">
                  <a:lumMod val="50000"/>
                </a:schemeClr>
              </a:solidFill>
              <a:prstDash val="dashDot"/>
              <a:round/>
            </a:ln>
            <a:effectLst/>
          </c:spPr>
          <c:marker>
            <c:symbol val="circle"/>
            <c:size val="3"/>
            <c:spPr>
              <a:solidFill>
                <a:schemeClr val="bg1">
                  <a:lumMod val="50000"/>
                </a:schemeClr>
              </a:solidFill>
              <a:ln w="9525">
                <a:solidFill>
                  <a:schemeClr val="accent2">
                    <a:tint val="44000"/>
                  </a:schemeClr>
                </a:solidFill>
              </a:ln>
              <a:effectLst/>
            </c:spPr>
          </c:marker>
          <c:cat>
            <c:strRef>
              <c:f>'[תזה תוצאות אוגוסט 2017.xlsx]Sheet5'!$A$14:$A$49</c:f>
              <c:strCache>
                <c:ptCount val="12"/>
                <c:pt idx="0">
                  <c:v>-1 hr prior</c:v>
                </c:pt>
                <c:pt idx="1">
                  <c:v>-2 hr prior</c:v>
                </c:pt>
                <c:pt idx="2">
                  <c:v>-3 hr prior</c:v>
                </c:pt>
                <c:pt idx="3">
                  <c:v>-4 hr prior</c:v>
                </c:pt>
                <c:pt idx="4">
                  <c:v>-5 hr prior</c:v>
                </c:pt>
                <c:pt idx="5">
                  <c:v>-6 hr prior</c:v>
                </c:pt>
                <c:pt idx="6">
                  <c:v>-7 hr prior</c:v>
                </c:pt>
                <c:pt idx="7">
                  <c:v>-8 hr prior</c:v>
                </c:pt>
                <c:pt idx="8">
                  <c:v>-9 hr prior</c:v>
                </c:pt>
                <c:pt idx="9">
                  <c:v>-10 hr prior</c:v>
                </c:pt>
                <c:pt idx="10">
                  <c:v>-11 hr prior</c:v>
                </c:pt>
                <c:pt idx="11">
                  <c:v>-12 hr prior</c:v>
                </c:pt>
              </c:strCache>
            </c:strRef>
          </c:cat>
          <c:val>
            <c:numRef>
              <c:f>'[תזה תוצאות אוגוסט 2017.xlsx]Sheet5'!$N$14:$N$47</c:f>
              <c:numCache>
                <c:formatCode>0%</c:formatCode>
                <c:ptCount val="12"/>
                <c:pt idx="0">
                  <c:v>0.3923444976076555</c:v>
                </c:pt>
                <c:pt idx="1">
                  <c:v>0.39354066985645936</c:v>
                </c:pt>
                <c:pt idx="2">
                  <c:v>0.39354066985645936</c:v>
                </c:pt>
                <c:pt idx="3">
                  <c:v>0.39593301435406697</c:v>
                </c:pt>
                <c:pt idx="4">
                  <c:v>0.39712918660287083</c:v>
                </c:pt>
                <c:pt idx="5">
                  <c:v>0.39712918660287083</c:v>
                </c:pt>
                <c:pt idx="6">
                  <c:v>0.39952153110047844</c:v>
                </c:pt>
                <c:pt idx="7">
                  <c:v>0.40311004784688997</c:v>
                </c:pt>
                <c:pt idx="8">
                  <c:v>0.4569377990430622</c:v>
                </c:pt>
                <c:pt idx="9">
                  <c:v>0.46052631578947367</c:v>
                </c:pt>
                <c:pt idx="10">
                  <c:v>0.46291866028708134</c:v>
                </c:pt>
                <c:pt idx="11">
                  <c:v>0.46291866028708134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2FBB-4FE8-8E7C-DA692B233F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34036048"/>
        <c:axId val="763654176"/>
      </c:lineChart>
      <c:catAx>
        <c:axId val="634036048"/>
        <c:scaling>
          <c:orientation val="maxMin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3654176"/>
        <c:crosses val="autoZero"/>
        <c:auto val="1"/>
        <c:lblAlgn val="ctr"/>
        <c:lblOffset val="100"/>
        <c:noMultiLvlLbl val="0"/>
      </c:catAx>
      <c:valAx>
        <c:axId val="763654176"/>
        <c:scaling>
          <c:orientation val="minMax"/>
        </c:scaling>
        <c:delete val="0"/>
        <c:axPos val="r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03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Sheet1!$V$4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rgbClr val="0DB7C4"/>
            </a:solidFill>
            <a:ln>
              <a:noFill/>
            </a:ln>
            <a:effectLst/>
          </c:spPr>
          <c:invertIfNegative val="0"/>
          <c:cat>
            <c:numRef>
              <c:f>Sheet1!$U$5:$U$22</c:f>
              <c:numCache>
                <c:formatCode>General</c:formatCode>
                <c:ptCount val="18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  <c:pt idx="6">
                  <c:v>30</c:v>
                </c:pt>
                <c:pt idx="7">
                  <c:v>31</c:v>
                </c:pt>
                <c:pt idx="8">
                  <c:v>32</c:v>
                </c:pt>
                <c:pt idx="9">
                  <c:v>33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38</c:v>
                </c:pt>
                <c:pt idx="15">
                  <c:v>39</c:v>
                </c:pt>
                <c:pt idx="16">
                  <c:v>40</c:v>
                </c:pt>
                <c:pt idx="17">
                  <c:v>41</c:v>
                </c:pt>
              </c:numCache>
            </c:numRef>
          </c:cat>
          <c:val>
            <c:numRef>
              <c:f>Sheet1!$V$5:$V$22</c:f>
              <c:numCache>
                <c:formatCode>0%</c:formatCode>
                <c:ptCount val="18"/>
                <c:pt idx="0">
                  <c:v>4.1666666666666664E-2</c:v>
                </c:pt>
                <c:pt idx="1">
                  <c:v>4.5454545454545456E-2</c:v>
                </c:pt>
                <c:pt idx="2">
                  <c:v>0.12903225806451613</c:v>
                </c:pt>
                <c:pt idx="3">
                  <c:v>0.17741935483870969</c:v>
                </c:pt>
                <c:pt idx="4">
                  <c:v>8.5714285714285715E-2</c:v>
                </c:pt>
                <c:pt idx="5">
                  <c:v>0.2</c:v>
                </c:pt>
                <c:pt idx="6">
                  <c:v>0.38405797101449274</c:v>
                </c:pt>
                <c:pt idx="7">
                  <c:v>0.52023121387283233</c:v>
                </c:pt>
                <c:pt idx="8">
                  <c:v>0.64745762711864407</c:v>
                </c:pt>
                <c:pt idx="9">
                  <c:v>0.7432432432432432</c:v>
                </c:pt>
                <c:pt idx="10">
                  <c:v>0.83854166666666663</c:v>
                </c:pt>
                <c:pt idx="11">
                  <c:v>0.77979274611398963</c:v>
                </c:pt>
                <c:pt idx="12">
                  <c:v>0.82920110192837471</c:v>
                </c:pt>
                <c:pt idx="13">
                  <c:v>0.80417754569190603</c:v>
                </c:pt>
                <c:pt idx="14">
                  <c:v>0.76309226932668328</c:v>
                </c:pt>
                <c:pt idx="15">
                  <c:v>0.7076271186440678</c:v>
                </c:pt>
                <c:pt idx="16">
                  <c:v>0.6097560975609756</c:v>
                </c:pt>
                <c:pt idx="17">
                  <c:v>0.61967213114754094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4C-4662-AB19-CAA52570A6DE}"/>
            </c:ext>
          </c:extLst>
        </c:ser>
        <c:ser>
          <c:idx val="1"/>
          <c:order val="1"/>
          <c:tx>
            <c:strRef>
              <c:f>Sheet1!$W$4</c:f>
              <c:strCache>
                <c:ptCount val="1"/>
                <c:pt idx="0">
                  <c:v>intermediate</c:v>
                </c:pt>
              </c:strCache>
            </c:strRef>
          </c:tx>
          <c:spPr>
            <a:solidFill>
              <a:srgbClr val="A9D039"/>
            </a:solidFill>
            <a:ln>
              <a:noFill/>
            </a:ln>
            <a:effectLst/>
          </c:spPr>
          <c:invertIfNegative val="0"/>
          <c:cat>
            <c:numRef>
              <c:f>Sheet1!$U$5:$U$22</c:f>
              <c:numCache>
                <c:formatCode>General</c:formatCode>
                <c:ptCount val="18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  <c:pt idx="6">
                  <c:v>30</c:v>
                </c:pt>
                <c:pt idx="7">
                  <c:v>31</c:v>
                </c:pt>
                <c:pt idx="8">
                  <c:v>32</c:v>
                </c:pt>
                <c:pt idx="9">
                  <c:v>33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38</c:v>
                </c:pt>
                <c:pt idx="15">
                  <c:v>39</c:v>
                </c:pt>
                <c:pt idx="16">
                  <c:v>40</c:v>
                </c:pt>
                <c:pt idx="17">
                  <c:v>41</c:v>
                </c:pt>
              </c:numCache>
            </c:numRef>
          </c:cat>
          <c:val>
            <c:numRef>
              <c:f>Sheet1!$W$5:$W$22</c:f>
              <c:numCache>
                <c:formatCode>0%</c:formatCode>
                <c:ptCount val="18"/>
                <c:pt idx="0">
                  <c:v>0.79166666666666663</c:v>
                </c:pt>
                <c:pt idx="1">
                  <c:v>0.77272727272727271</c:v>
                </c:pt>
                <c:pt idx="2">
                  <c:v>0.64516129032258063</c:v>
                </c:pt>
                <c:pt idx="3">
                  <c:v>0.77419354838709675</c:v>
                </c:pt>
                <c:pt idx="4">
                  <c:v>0.82857142857142863</c:v>
                </c:pt>
                <c:pt idx="5">
                  <c:v>0.78888888888888886</c:v>
                </c:pt>
                <c:pt idx="6">
                  <c:v>0.59420289855072461</c:v>
                </c:pt>
                <c:pt idx="7">
                  <c:v>0.46242774566473988</c:v>
                </c:pt>
                <c:pt idx="8">
                  <c:v>0.33898305084745761</c:v>
                </c:pt>
                <c:pt idx="9">
                  <c:v>0.24549549549549549</c:v>
                </c:pt>
                <c:pt idx="10">
                  <c:v>0.15625</c:v>
                </c:pt>
                <c:pt idx="11">
                  <c:v>0.20725388601036268</c:v>
                </c:pt>
                <c:pt idx="12">
                  <c:v>0.15977961432506887</c:v>
                </c:pt>
                <c:pt idx="13">
                  <c:v>0.16971279373368145</c:v>
                </c:pt>
                <c:pt idx="14">
                  <c:v>0.21446384039900249</c:v>
                </c:pt>
                <c:pt idx="15">
                  <c:v>0.25</c:v>
                </c:pt>
                <c:pt idx="16">
                  <c:v>0.33943089430894308</c:v>
                </c:pt>
                <c:pt idx="17">
                  <c:v>0.3377049180327869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4C-4662-AB19-CAA52570A6DE}"/>
            </c:ext>
          </c:extLst>
        </c:ser>
        <c:ser>
          <c:idx val="2"/>
          <c:order val="2"/>
          <c:tx>
            <c:strRef>
              <c:f>Sheet1!$X$4</c:f>
              <c:strCache>
                <c:ptCount val="1"/>
                <c:pt idx="0">
                  <c:v>poor</c:v>
                </c:pt>
              </c:strCache>
            </c:strRef>
          </c:tx>
          <c:spPr>
            <a:solidFill>
              <a:srgbClr val="FFBC00"/>
            </a:solidFill>
            <a:ln>
              <a:noFill/>
            </a:ln>
            <a:effectLst/>
          </c:spPr>
          <c:invertIfNegative val="0"/>
          <c:cat>
            <c:numRef>
              <c:f>Sheet1!$U$5:$U$22</c:f>
              <c:numCache>
                <c:formatCode>General</c:formatCode>
                <c:ptCount val="18"/>
                <c:pt idx="0">
                  <c:v>24</c:v>
                </c:pt>
                <c:pt idx="1">
                  <c:v>25</c:v>
                </c:pt>
                <c:pt idx="2">
                  <c:v>26</c:v>
                </c:pt>
                <c:pt idx="3">
                  <c:v>27</c:v>
                </c:pt>
                <c:pt idx="4">
                  <c:v>28</c:v>
                </c:pt>
                <c:pt idx="5">
                  <c:v>29</c:v>
                </c:pt>
                <c:pt idx="6">
                  <c:v>30</c:v>
                </c:pt>
                <c:pt idx="7">
                  <c:v>31</c:v>
                </c:pt>
                <c:pt idx="8">
                  <c:v>32</c:v>
                </c:pt>
                <c:pt idx="9">
                  <c:v>33</c:v>
                </c:pt>
                <c:pt idx="10">
                  <c:v>34</c:v>
                </c:pt>
                <c:pt idx="11">
                  <c:v>35</c:v>
                </c:pt>
                <c:pt idx="12">
                  <c:v>36</c:v>
                </c:pt>
                <c:pt idx="13">
                  <c:v>37</c:v>
                </c:pt>
                <c:pt idx="14">
                  <c:v>38</c:v>
                </c:pt>
                <c:pt idx="15">
                  <c:v>39</c:v>
                </c:pt>
                <c:pt idx="16">
                  <c:v>40</c:v>
                </c:pt>
                <c:pt idx="17">
                  <c:v>41</c:v>
                </c:pt>
              </c:numCache>
            </c:numRef>
          </c:cat>
          <c:val>
            <c:numRef>
              <c:f>Sheet1!$X$5:$X$22</c:f>
              <c:numCache>
                <c:formatCode>0%</c:formatCode>
                <c:ptCount val="18"/>
                <c:pt idx="0">
                  <c:v>0.16666666666666666</c:v>
                </c:pt>
                <c:pt idx="1">
                  <c:v>0.18181818181818182</c:v>
                </c:pt>
                <c:pt idx="2">
                  <c:v>0.22580645161290322</c:v>
                </c:pt>
                <c:pt idx="3">
                  <c:v>4.8387096774193547E-2</c:v>
                </c:pt>
                <c:pt idx="4">
                  <c:v>8.5714285714285715E-2</c:v>
                </c:pt>
                <c:pt idx="5">
                  <c:v>1.1111111111111112E-2</c:v>
                </c:pt>
                <c:pt idx="6">
                  <c:v>2.1739130434782608E-2</c:v>
                </c:pt>
                <c:pt idx="7">
                  <c:v>1.7341040462427744E-2</c:v>
                </c:pt>
                <c:pt idx="8">
                  <c:v>1.3559322033898305E-2</c:v>
                </c:pt>
                <c:pt idx="9">
                  <c:v>1.1261261261261261E-2</c:v>
                </c:pt>
                <c:pt idx="10">
                  <c:v>5.208333333333333E-3</c:v>
                </c:pt>
                <c:pt idx="11">
                  <c:v>1.2953367875647668E-2</c:v>
                </c:pt>
                <c:pt idx="12">
                  <c:v>1.1019283746556474E-2</c:v>
                </c:pt>
                <c:pt idx="13">
                  <c:v>2.6109660574412531E-2</c:v>
                </c:pt>
                <c:pt idx="14">
                  <c:v>2.2443890274314215E-2</c:v>
                </c:pt>
                <c:pt idx="15">
                  <c:v>4.2372881355932202E-2</c:v>
                </c:pt>
                <c:pt idx="16">
                  <c:v>5.08130081300813E-2</c:v>
                </c:pt>
                <c:pt idx="17">
                  <c:v>4.2622950819672129E-2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4C-4662-AB19-CAA52570A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34029776"/>
        <c:axId val="634032520"/>
      </c:barChart>
      <c:catAx>
        <c:axId val="634029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032520"/>
        <c:crosses val="autoZero"/>
        <c:auto val="1"/>
        <c:lblAlgn val="ctr"/>
        <c:lblOffset val="100"/>
        <c:noMultiLvlLbl val="0"/>
      </c:catAx>
      <c:valAx>
        <c:axId val="634032520"/>
        <c:scaling>
          <c:orientation val="minMax"/>
          <c:max val="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4029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defRPr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3" name="Shape 23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 b="1">
                <a:solidFill>
                  <a:srgbClr val="0DB7C4"/>
                </a:solidFill>
              </a:rPr>
              <a:t>”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0DB7C4"/>
                </a:solidFill>
              </a:rPr>
              <a:t>‹#›</a:t>
            </a:fld>
            <a:endParaRPr lang="en">
              <a:solidFill>
                <a:srgbClr val="0DB7C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0DB7C4"/>
              </a:buClr>
              <a:buSzPct val="100000"/>
              <a:buFont typeface="Dosis"/>
              <a:buNone/>
              <a:defRPr sz="2400">
                <a:solidFill>
                  <a:srgbClr val="0DB7C4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0DB7C4"/>
              </a:buClr>
              <a:buSzPct val="100000"/>
              <a:buFont typeface="Source Sans Pro"/>
              <a:buChar char="▹"/>
              <a:defRPr sz="30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▸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0DB7C4"/>
              </a:buClr>
              <a:buSzPct val="100000"/>
              <a:buFont typeface="Source Sans Pro"/>
              <a:buChar char="⬩"/>
              <a:defRPr sz="24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⬞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●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○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0DB7C4"/>
              </a:buClr>
              <a:buSzPct val="100000"/>
              <a:buFont typeface="Source Sans Pro"/>
              <a:buChar char="■"/>
              <a:defRPr sz="180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fld id="{00000000-1234-1234-1234-123412341234}" type="slidenum"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‹#›</a:t>
            </a:fld>
            <a:endParaRPr lang="en"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678541" y="1342311"/>
            <a:ext cx="8385629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hangingPunct="0">
              <a:lnSpc>
                <a:spcPct val="150000"/>
              </a:lnSpc>
            </a:pPr>
            <a:r>
              <a:rPr lang="en-US" sz="3200" dirty="0"/>
              <a:t>Analysis of increased patient monitoring as a predictor of blood culture results in </a:t>
            </a:r>
            <a:r>
              <a:rPr lang="en-US" sz="3200" dirty="0" smtClean="0"/>
              <a:t>NICU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719739" y="4611663"/>
            <a:ext cx="131959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300" b="1" dirty="0" smtClean="0">
                <a:solidFill>
                  <a:srgbClr val="415665"/>
                </a:solidFill>
                <a:latin typeface="Source Sans Pro"/>
                <a:sym typeface="Source Sans Pro"/>
              </a:rPr>
              <a:t>December 2017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1"/>
            <a:ext cx="6335486" cy="96266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212114" y="-7684"/>
            <a:ext cx="2931886" cy="9716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https://www.tasmc.org.il/Style%20Library/Tasmc/images/TasmcLogoE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460" y="171860"/>
            <a:ext cx="2085975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160565" y="2635655"/>
            <a:ext cx="9398908" cy="1708160"/>
          </a:xfrm>
          <a:prstGeom prst="rect">
            <a:avLst/>
          </a:prstGeom>
          <a:solidFill>
            <a:srgbClr val="F6F6F6"/>
          </a:solidFill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	Mila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Orlovsky</a:t>
            </a: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	Supervised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by Prof. Joachim Meyer</a:t>
            </a:r>
          </a:p>
          <a:p>
            <a:pPr lvl="2">
              <a:lnSpc>
                <a:spcPct val="150000"/>
              </a:lnSpc>
            </a:pPr>
            <a:endParaRPr lang="en-US" dirty="0">
              <a:solidFill>
                <a:schemeClr val="accent4">
                  <a:lumMod val="50000"/>
                </a:schemeClr>
              </a:solidFill>
              <a:latin typeface="Source Sans Pro" panose="020B0604020202020204" charset="0"/>
            </a:endParaRPr>
          </a:p>
          <a:p>
            <a:pPr lvl="2">
              <a:lnSpc>
                <a:spcPct val="150000"/>
              </a:lnSpc>
            </a:pP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	In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collaboration with Tel Aviv Medical Center (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Ichilov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). </a:t>
            </a:r>
            <a:br>
              <a:rPr lang="en-US" dirty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</a:b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	With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Dr.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Ahuva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 Weiss-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Meilik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 and Dr. Alexis 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Source Sans Pro" panose="020B0604020202020204" charset="0"/>
              </a:rPr>
              <a:t>Mitelpunkt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Source Sans Pr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017077" cy="3387900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endParaRPr lang="en-US" sz="1800" dirty="0"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525" y="4671956"/>
            <a:ext cx="8353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 err="1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Stolper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et al. Gut Feelings as a Third Track in General Practitioners’ Diagnostic 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Reasoning.</a:t>
            </a:r>
            <a:r>
              <a:rPr lang="sv-SE" dirty="0"/>
              <a:t> </a:t>
            </a:r>
            <a:r>
              <a:rPr lang="sv-SE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GEN INTERN </a:t>
            </a:r>
            <a:r>
              <a:rPr lang="sv-SE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MED. 2011. </a:t>
            </a:r>
            <a:r>
              <a:rPr lang="sv-SE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26: 197</a:t>
            </a:r>
            <a:r>
              <a:rPr lang="sv-SE" dirty="0"/>
              <a:t>.</a:t>
            </a:r>
            <a:endParaRPr lang="en-US" sz="1050" i="1" dirty="0">
              <a:solidFill>
                <a:srgbClr val="37737D"/>
              </a:solidFill>
              <a:latin typeface="Source Sans Pro"/>
              <a:ea typeface="Source Sans Pro"/>
              <a:cs typeface="Source Sans Pro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620725" y="1518000"/>
            <a:ext cx="3952875" cy="3009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74199" y="1220055"/>
            <a:ext cx="3845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Clinical decision making model </a:t>
            </a:r>
            <a:r>
              <a:rPr lang="en-US" sz="12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-US" sz="1200" i="1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Stopler</a:t>
            </a:r>
            <a:r>
              <a:rPr lang="en-US" sz="12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et al., </a:t>
            </a:r>
            <a:r>
              <a:rPr lang="en-US" sz="1200" i="1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2011</a:t>
            </a:r>
            <a:r>
              <a:rPr lang="en-US" sz="12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)</a:t>
            </a:r>
            <a:endParaRPr lang="en-US" sz="1200" dirty="0">
              <a:solidFill>
                <a:srgbClr val="415665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6002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017077" cy="338790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Bayesian Network models a binary result, as a dependent on an prior evidence </a:t>
            </a:r>
          </a:p>
          <a:p>
            <a:pPr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*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11</a:t>
            </a:fld>
            <a:endParaRPr lang="e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31270" y="1847419"/>
                <a:ext cx="2619435" cy="677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415665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𝑃</m:t>
                      </m:r>
                      <m:r>
                        <a:rPr lang="en-US">
                          <a:solidFill>
                            <a:srgbClr val="415665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𝑋</m:t>
                          </m:r>
                        </m:e>
                        <m:sub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1</m:t>
                          </m:r>
                        </m:sub>
                      </m:sSub>
                      <m:r>
                        <a:rPr lang="en-US">
                          <a:solidFill>
                            <a:srgbClr val="415665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𝑋</m:t>
                          </m:r>
                        </m:e>
                        <m:sub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solidFill>
                            <a:srgbClr val="415665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𝑋</m:t>
                          </m:r>
                        </m:e>
                        <m:sub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𝑛</m:t>
                          </m:r>
                        </m:sub>
                      </m:sSub>
                      <m:r>
                        <a:rPr lang="en-US">
                          <a:solidFill>
                            <a:srgbClr val="415665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)=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i="1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𝑖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=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1</m:t>
                          </m:r>
                        </m:sub>
                        <m:sup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𝑛</m:t>
                          </m:r>
                        </m:sup>
                        <m:e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𝑃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  <a:sym typeface="Source Sans Pro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  <a:sym typeface="Source Sans Pro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  <a:sym typeface="Source Sans Pro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>
                          <a:solidFill>
                            <a:srgbClr val="415665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𝜋</m:t>
                          </m:r>
                        </m:e>
                        <m:sub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  <a:sym typeface="Source Sans Pro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solidFill>
                            <a:srgbClr val="415665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  <a:sym typeface="Source Sans Pro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270" y="1847419"/>
                <a:ext cx="2619435" cy="6773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204142" y="3251972"/>
                <a:ext cx="3648819" cy="5486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solidFill>
                            <a:srgbClr val="415665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𝐻</m:t>
                          </m:r>
                        </m:e>
                        <m:e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𝐸</m:t>
                          </m:r>
                        </m:e>
                      </m:d>
                      <m:r>
                        <a:rPr lang="en-US">
                          <a:solidFill>
                            <a:srgbClr val="415665"/>
                          </a:solidFill>
                          <a:latin typeface="Cambria Math" panose="02040503050406030204" pitchFamily="18" charset="0"/>
                          <a:ea typeface="Source Sans Pro"/>
                          <a:cs typeface="Source Sans Pro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</m:ctrlPr>
                        </m:fPr>
                        <m:num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𝐻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∗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𝑃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(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𝐻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)</m:t>
                          </m:r>
                        </m:num>
                        <m:den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𝐸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∗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𝐻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+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𝐸</m:t>
                              </m:r>
                            </m:e>
                            <m:e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~</m:t>
                              </m:r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𝐻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∗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𝑃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(~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𝐻</m:t>
                          </m:r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142" y="3251972"/>
                <a:ext cx="3648819" cy="548676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5123543" y="1890196"/>
            <a:ext cx="2896225" cy="194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i="1" dirty="0">
              <a:solidFill>
                <a:srgbClr val="37737D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3543" y="1821873"/>
            <a:ext cx="299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X</a:t>
            </a:r>
            <a:r>
              <a:rPr lang="en-US" sz="1200" i="1" baseline="-250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 </a:t>
            </a:r>
            <a:r>
              <a:rPr lang="en-US" sz="12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– evidence </a:t>
            </a:r>
            <a:r>
              <a:rPr lang="en-US" sz="1200" i="1" dirty="0" err="1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</a:t>
            </a:r>
            <a:endParaRPr lang="en-US" sz="1200" i="1" dirty="0" smtClean="0">
              <a:solidFill>
                <a:srgbClr val="415665"/>
              </a:solidFill>
              <a:latin typeface="Source Sans Pro"/>
              <a:ea typeface="Source Sans Pro"/>
              <a:cs typeface="Source Sans Pro"/>
            </a:endParaRPr>
          </a:p>
          <a:p>
            <a:pPr>
              <a:lnSpc>
                <a:spcPct val="150000"/>
              </a:lnSpc>
            </a:pPr>
            <a:r>
              <a:rPr lang="el-GR" sz="1200" i="1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Π</a:t>
            </a:r>
            <a:r>
              <a:rPr lang="en-US" sz="1200" i="1" baseline="-25000" dirty="0" err="1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</a:t>
            </a:r>
            <a:r>
              <a:rPr lang="en-US" sz="1200" i="1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– set of dependencies</a:t>
            </a:r>
            <a:endParaRPr lang="en-US" sz="1200" i="1" dirty="0">
              <a:solidFill>
                <a:srgbClr val="415665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3543" y="3150076"/>
            <a:ext cx="299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H</a:t>
            </a:r>
            <a:r>
              <a:rPr lang="en-US" sz="1200" i="1" baseline="-250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2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– posterior event</a:t>
            </a:r>
          </a:p>
          <a:p>
            <a:pPr>
              <a:lnSpc>
                <a:spcPct val="150000"/>
              </a:lnSpc>
            </a:pPr>
            <a:r>
              <a:rPr lang="en-US" sz="1200" i="1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E - evidence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204142" y="4547915"/>
            <a:ext cx="7620000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ts val="1200"/>
            </a:pP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Ben-Gal I., Bayesian 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Networks in 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Ruggeri F., </a:t>
            </a:r>
            <a:r>
              <a:rPr lang="en-US" sz="1050" i="1" dirty="0" err="1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Faltin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F. &amp; </a:t>
            </a:r>
            <a:r>
              <a:rPr lang="en-US" sz="1050" i="1" dirty="0" err="1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Kenett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R., Encyclopedia of Statistics in Quality &amp; Reliability, Wiley &amp; Sons 2007</a:t>
            </a:r>
          </a:p>
        </p:txBody>
      </p:sp>
    </p:spTree>
    <p:extLst>
      <p:ext uri="{BB962C8B-B14F-4D97-AF65-F5344CB8AC3E}">
        <p14:creationId xmlns:p14="http://schemas.microsoft.com/office/powerpoint/2010/main" val="154791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017077" cy="338790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Cost Effectiveness </a:t>
            </a:r>
            <a:r>
              <a:rPr lang="en-US" sz="1800" dirty="0"/>
              <a:t>Analysis </a:t>
            </a:r>
            <a:r>
              <a:rPr lang="en-US" sz="1800" dirty="0" smtClean="0"/>
              <a:t>(CEA) evaluation </a:t>
            </a:r>
            <a:r>
              <a:rPr lang="en-US" sz="1800" dirty="0"/>
              <a:t>performed by comparing the relative expected values of different </a:t>
            </a:r>
            <a:r>
              <a:rPr lang="en-US" sz="1800" dirty="0" smtClean="0"/>
              <a:t>alternatives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Can </a:t>
            </a:r>
            <a:r>
              <a:rPr lang="en-US" sz="1800" dirty="0"/>
              <a:t>provide </a:t>
            </a:r>
            <a:r>
              <a:rPr lang="en-US" sz="1800" dirty="0" smtClean="0"/>
              <a:t>information </a:t>
            </a:r>
            <a:r>
              <a:rPr lang="en-US" sz="1800" dirty="0"/>
              <a:t>about how resources might be allocated in the most effective and efficient matter </a:t>
            </a:r>
            <a:endParaRPr lang="en-US" sz="1800" dirty="0" smtClean="0"/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In healthcare should also consider situation</a:t>
            </a:r>
            <a:r>
              <a:rPr lang="en-US" sz="1800" dirty="0"/>
              <a:t>, </a:t>
            </a:r>
            <a:r>
              <a:rPr lang="en-US" sz="1800" dirty="0" smtClean="0"/>
              <a:t>clinical </a:t>
            </a:r>
            <a:r>
              <a:rPr lang="en-US" sz="1800" dirty="0"/>
              <a:t>decision-making and clinical outcomes </a:t>
            </a:r>
            <a:endParaRPr lang="en-US" sz="1800" dirty="0" smtClean="0"/>
          </a:p>
          <a:p>
            <a:pPr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4423" y="4439670"/>
            <a:ext cx="8136513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ts val="1200"/>
            </a:pP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Gold, MR., Siegel JE., Russell LB., Weinstein MC. Cost-effectiveness in health and medicine. 1996. Oxford university press </a:t>
            </a:r>
          </a:p>
        </p:txBody>
      </p:sp>
    </p:spTree>
    <p:extLst>
      <p:ext uri="{BB962C8B-B14F-4D97-AF65-F5344CB8AC3E}">
        <p14:creationId xmlns:p14="http://schemas.microsoft.com/office/powerpoint/2010/main" val="226024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 txBox="1">
            <a:spLocks/>
          </p:cNvSpPr>
          <p:nvPr/>
        </p:nvSpPr>
        <p:spPr>
          <a:xfrm>
            <a:off x="996909" y="1195567"/>
            <a:ext cx="8017077" cy="3387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▹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▸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⬩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⬞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○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■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●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○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B7C4"/>
              </a:buClr>
              <a:buSzPct val="100000"/>
              <a:buFont typeface="Source Sans Pro"/>
              <a:buChar char="■"/>
              <a:defRPr sz="2400" b="0" i="0" u="none" strike="noStrike" cap="none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Alternatives (choices) represent interventions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Cost are outcomes, measured in natural units i.e. lives saved, complications avoided etc.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13</a:t>
            </a:fld>
            <a:endParaRPr lang="en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746136" y="3142150"/>
                <a:ext cx="2563138" cy="61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</a:rPr>
                        <m:t>EV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</a:rPr>
                        <m:t>decision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</a:rPr>
                        <m:t>point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</a:rPr>
                        <m:t>) 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i="1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</m:ctrlPr>
                        </m:naryPr>
                        <m:sub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𝑂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𝑂</m:t>
                              </m:r>
                            </m:sub>
                          </m:sSub>
                          <m:r>
                            <a:rPr lang="en-US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𝑂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136" y="3142150"/>
                <a:ext cx="2563138" cy="615105"/>
              </a:xfrm>
              <a:prstGeom prst="rect">
                <a:avLst/>
              </a:prstGeom>
              <a:blipFill>
                <a:blip r:embed="rId2"/>
                <a:stretch>
                  <a:fillRect t="-115842" r="-24048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1944095" y="2621770"/>
            <a:ext cx="2756344" cy="1688352"/>
            <a:chOff x="3309257" y="1435824"/>
            <a:chExt cx="2756344" cy="1688352"/>
          </a:xfrm>
        </p:grpSpPr>
        <p:grpSp>
          <p:nvGrpSpPr>
            <p:cNvPr id="14" name="Group 13"/>
            <p:cNvGrpSpPr/>
            <p:nvPr/>
          </p:nvGrpSpPr>
          <p:grpSpPr>
            <a:xfrm>
              <a:off x="3309257" y="1435824"/>
              <a:ext cx="2556223" cy="1688352"/>
              <a:chOff x="2169459" y="2397418"/>
              <a:chExt cx="2556223" cy="1688352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169459" y="3010434"/>
                <a:ext cx="544285" cy="355600"/>
              </a:xfrm>
              <a:prstGeom prst="rect">
                <a:avLst/>
              </a:prstGeom>
              <a:ln w="12700">
                <a:solidFill>
                  <a:srgbClr val="F2474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</a:rPr>
                  <a:t>EV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172430" y="2397418"/>
                <a:ext cx="530199" cy="436532"/>
              </a:xfrm>
              <a:prstGeom prst="ellipse">
                <a:avLst/>
              </a:prstGeom>
              <a:ln w="12700">
                <a:solidFill>
                  <a:srgbClr val="F2474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195483" y="3649238"/>
                <a:ext cx="530199" cy="436532"/>
              </a:xfrm>
              <a:prstGeom prst="ellipse">
                <a:avLst/>
              </a:prstGeom>
              <a:ln w="12700">
                <a:solidFill>
                  <a:srgbClr val="F24745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i="1" dirty="0"/>
              </a:p>
            </p:txBody>
          </p:sp>
          <p:cxnSp>
            <p:nvCxnSpPr>
              <p:cNvPr id="10" name="Straight Connector 9"/>
              <p:cNvCxnSpPr>
                <a:stCxn id="6" idx="3"/>
                <a:endCxn id="7" idx="2"/>
              </p:cNvCxnSpPr>
              <p:nvPr/>
            </p:nvCxnSpPr>
            <p:spPr>
              <a:xfrm flipV="1">
                <a:off x="2713744" y="2615684"/>
                <a:ext cx="1458686" cy="572550"/>
              </a:xfrm>
              <a:prstGeom prst="line">
                <a:avLst/>
              </a:prstGeom>
              <a:ln>
                <a:solidFill>
                  <a:srgbClr val="A9D0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6" idx="3"/>
                <a:endCxn id="8" idx="2"/>
              </p:cNvCxnSpPr>
              <p:nvPr/>
            </p:nvCxnSpPr>
            <p:spPr>
              <a:xfrm>
                <a:off x="2713744" y="3188234"/>
                <a:ext cx="1481739" cy="679270"/>
              </a:xfrm>
              <a:prstGeom prst="line">
                <a:avLst/>
              </a:prstGeom>
              <a:ln>
                <a:solidFill>
                  <a:srgbClr val="A9D0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4687987" y="1536949"/>
              <a:ext cx="799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p</a:t>
              </a:r>
              <a:endParaRPr lang="en-US" i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35758" y="2367038"/>
              <a:ext cx="799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1-p</a:t>
              </a:r>
              <a:endParaRPr lang="en-US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51376" y="1476391"/>
              <a:ext cx="66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rPr>
                <a:t>C</a:t>
              </a:r>
              <a:r>
                <a:rPr lang="en-US" baseline="-25000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rPr>
                <a:t>o1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99652" y="2727955"/>
              <a:ext cx="6659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rPr>
                <a:t>C</a:t>
              </a:r>
              <a:r>
                <a:rPr lang="en-US" baseline="-25000" dirty="0" smtClean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rPr>
                <a:t>o2</a:t>
              </a:r>
              <a:endParaRPr lang="en-US" i="1" baseline="-2500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846039" y="4056390"/>
            <a:ext cx="2999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i="1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C</a:t>
            </a:r>
            <a:r>
              <a:rPr lang="en-US" sz="1200" i="1" baseline="-250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0 </a:t>
            </a:r>
            <a:r>
              <a:rPr lang="en-US" sz="12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– Cost of specific outcome</a:t>
            </a:r>
          </a:p>
          <a:p>
            <a:pPr>
              <a:lnSpc>
                <a:spcPct val="150000"/>
              </a:lnSpc>
            </a:pPr>
            <a:r>
              <a:rPr lang="en-US" sz="1200" i="1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p</a:t>
            </a:r>
            <a:r>
              <a:rPr lang="en-US" sz="1200" i="1" baseline="-250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0</a:t>
            </a:r>
            <a:r>
              <a:rPr lang="en-US" sz="1200" i="1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– probability of a specific outcome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44423" y="4843937"/>
            <a:ext cx="4572000" cy="3091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  <a:buSzPts val="1200"/>
            </a:pP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Robinson R. Cost-effectiveness analysis. 1993. BMJ;307:793</a:t>
            </a:r>
          </a:p>
        </p:txBody>
      </p:sp>
    </p:spTree>
    <p:extLst>
      <p:ext uri="{BB962C8B-B14F-4D97-AF65-F5344CB8AC3E}">
        <p14:creationId xmlns:p14="http://schemas.microsoft.com/office/powerpoint/2010/main" val="42676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scope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14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24" name="Striped Right Arrow 23"/>
          <p:cNvSpPr/>
          <p:nvPr/>
        </p:nvSpPr>
        <p:spPr>
          <a:xfrm>
            <a:off x="4458050" y="1530167"/>
            <a:ext cx="627783" cy="325466"/>
          </a:xfrm>
          <a:prstGeom prst="stripedRightArrow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1394" y="1284605"/>
            <a:ext cx="27679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Target variable: </a:t>
            </a:r>
            <a:r>
              <a:rPr lang="en-US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/>
            </a:r>
            <a:br>
              <a:rPr lang="en-US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-US" sz="18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Positive </a:t>
            </a:r>
            <a:r>
              <a:rPr lang="en-US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neonatal </a:t>
            </a:r>
            <a:r>
              <a:rPr lang="en-US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sepsis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712127" y="1280934"/>
            <a:ext cx="2456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Proxy indicator: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Positive blood culture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"/>
          </p:nvPr>
        </p:nvSpPr>
        <p:spPr>
          <a:xfrm>
            <a:off x="903896" y="1091300"/>
            <a:ext cx="8017077" cy="877734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endParaRPr lang="en-US" sz="1800" dirty="0" smtClean="0"/>
          </a:p>
          <a:p>
            <a:pPr marL="285750" indent="-285750">
              <a:lnSpc>
                <a:spcPct val="150000"/>
              </a:lnSpc>
            </a:pPr>
            <a:endParaRPr lang="en-US" sz="1800" dirty="0"/>
          </a:p>
          <a:p>
            <a:pPr>
              <a:lnSpc>
                <a:spcPct val="150000"/>
              </a:lnSpc>
              <a:buNone/>
            </a:pPr>
            <a:endParaRPr lang="en-US" sz="1800" dirty="0" smtClean="0"/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Which indications influence physician’s suspect of deterioration towards Sepsis, leading to culture withdrawal?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Is heart rate monitoring decision a priori risk for positive blood culture?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Can we recommend to sample all those who are monitored for heart rate?</a:t>
            </a:r>
          </a:p>
          <a:p>
            <a:pPr>
              <a:lnSpc>
                <a:spcPct val="150000"/>
              </a:lnSpc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3079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375427"/>
            <a:ext cx="6094257" cy="1140000"/>
          </a:xfrm>
        </p:spPr>
        <p:txBody>
          <a:bodyPr/>
          <a:lstStyle/>
          <a:p>
            <a:r>
              <a:rPr lang="en-US" dirty="0" smtClean="0"/>
              <a:t>Methods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Data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Collection and integration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13963" y="3419729"/>
            <a:ext cx="1165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SAP</a:t>
            </a:r>
          </a:p>
          <a:p>
            <a:r>
              <a:rPr lang="en-US" sz="1200" dirty="0">
                <a:solidFill>
                  <a:schemeClr val="accent4">
                    <a:lumMod val="50000"/>
                  </a:schemeClr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Administration</a:t>
            </a:r>
          </a:p>
        </p:txBody>
      </p:sp>
      <p:sp>
        <p:nvSpPr>
          <p:cNvPr id="27" name="Shape 2345">
            <a:extLst>
              <a:ext uri="{FF2B5EF4-FFF2-40B4-BE49-F238E27FC236}">
                <a16:creationId xmlns:a16="http://schemas.microsoft.com/office/drawing/2014/main" id="{D5F82C31-134C-47AC-B67B-2E7D5A942D27}"/>
              </a:ext>
            </a:extLst>
          </p:cNvPr>
          <p:cNvSpPr/>
          <p:nvPr/>
        </p:nvSpPr>
        <p:spPr>
          <a:xfrm>
            <a:off x="2690991" y="1566735"/>
            <a:ext cx="1762157" cy="2818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20" h="20860" extrusionOk="0">
                <a:moveTo>
                  <a:pt x="11495" y="21"/>
                </a:moveTo>
                <a:cubicBezTo>
                  <a:pt x="14562" y="-155"/>
                  <a:pt x="17656" y="786"/>
                  <a:pt x="19314" y="2577"/>
                </a:cubicBezTo>
                <a:cubicBezTo>
                  <a:pt x="21600" y="5111"/>
                  <a:pt x="20228" y="8327"/>
                  <a:pt x="16265" y="9764"/>
                </a:cubicBezTo>
                <a:cubicBezTo>
                  <a:pt x="13255" y="10836"/>
                  <a:pt x="9673" y="10592"/>
                  <a:pt x="7120" y="9301"/>
                </a:cubicBezTo>
                <a:cubicBezTo>
                  <a:pt x="6320" y="8863"/>
                  <a:pt x="5176" y="8814"/>
                  <a:pt x="4262" y="9155"/>
                </a:cubicBezTo>
                <a:cubicBezTo>
                  <a:pt x="4262" y="9155"/>
                  <a:pt x="4262" y="9155"/>
                  <a:pt x="4224" y="9179"/>
                </a:cubicBezTo>
                <a:cubicBezTo>
                  <a:pt x="3652" y="9380"/>
                  <a:pt x="3231" y="9705"/>
                  <a:pt x="3007" y="10080"/>
                </a:cubicBezTo>
                <a:lnTo>
                  <a:pt x="2853" y="10468"/>
                </a:lnTo>
                <a:lnTo>
                  <a:pt x="2859" y="10468"/>
                </a:lnTo>
                <a:cubicBezTo>
                  <a:pt x="2820" y="10541"/>
                  <a:pt x="2820" y="10614"/>
                  <a:pt x="2820" y="10687"/>
                </a:cubicBezTo>
                <a:cubicBezTo>
                  <a:pt x="2820" y="11344"/>
                  <a:pt x="3392" y="11977"/>
                  <a:pt x="4307" y="12293"/>
                </a:cubicBezTo>
                <a:cubicBezTo>
                  <a:pt x="4307" y="12293"/>
                  <a:pt x="4307" y="12293"/>
                  <a:pt x="4841" y="12513"/>
                </a:cubicBezTo>
                <a:cubicBezTo>
                  <a:pt x="5717" y="12829"/>
                  <a:pt x="6822" y="12805"/>
                  <a:pt x="7661" y="12415"/>
                </a:cubicBezTo>
                <a:cubicBezTo>
                  <a:pt x="9986" y="11296"/>
                  <a:pt x="13264" y="11125"/>
                  <a:pt x="15932" y="12172"/>
                </a:cubicBezTo>
                <a:cubicBezTo>
                  <a:pt x="19476" y="13583"/>
                  <a:pt x="20506" y="16601"/>
                  <a:pt x="18142" y="18816"/>
                </a:cubicBezTo>
                <a:cubicBezTo>
                  <a:pt x="15970" y="20837"/>
                  <a:pt x="11739" y="21445"/>
                  <a:pt x="8423" y="20252"/>
                </a:cubicBezTo>
                <a:cubicBezTo>
                  <a:pt x="5793" y="19303"/>
                  <a:pt x="4421" y="17478"/>
                  <a:pt x="4726" y="15677"/>
                </a:cubicBezTo>
                <a:cubicBezTo>
                  <a:pt x="4841" y="15019"/>
                  <a:pt x="4307" y="14411"/>
                  <a:pt x="3430" y="14095"/>
                </a:cubicBezTo>
                <a:cubicBezTo>
                  <a:pt x="3430" y="14095"/>
                  <a:pt x="3430" y="14095"/>
                  <a:pt x="2820" y="13851"/>
                </a:cubicBezTo>
                <a:cubicBezTo>
                  <a:pt x="1029" y="13194"/>
                  <a:pt x="0" y="12026"/>
                  <a:pt x="0" y="10736"/>
                </a:cubicBezTo>
                <a:lnTo>
                  <a:pt x="38" y="10325"/>
                </a:lnTo>
                <a:lnTo>
                  <a:pt x="32" y="10324"/>
                </a:lnTo>
                <a:cubicBezTo>
                  <a:pt x="223" y="9179"/>
                  <a:pt x="1290" y="8156"/>
                  <a:pt x="2890" y="7571"/>
                </a:cubicBezTo>
                <a:cubicBezTo>
                  <a:pt x="3805" y="7230"/>
                  <a:pt x="4300" y="6597"/>
                  <a:pt x="4148" y="5915"/>
                </a:cubicBezTo>
                <a:cubicBezTo>
                  <a:pt x="3690" y="3819"/>
                  <a:pt x="5329" y="1627"/>
                  <a:pt x="8492" y="579"/>
                </a:cubicBezTo>
                <a:cubicBezTo>
                  <a:pt x="9454" y="262"/>
                  <a:pt x="10473" y="80"/>
                  <a:pt x="11495" y="21"/>
                </a:cubicBezTo>
                <a:close/>
              </a:path>
            </a:pathLst>
          </a:custGeom>
          <a:solidFill>
            <a:srgbClr val="FFBC00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350"/>
          </a:p>
        </p:txBody>
      </p:sp>
      <p:sp>
        <p:nvSpPr>
          <p:cNvPr id="28" name="Freeform: Shape 94">
            <a:extLst>
              <a:ext uri="{FF2B5EF4-FFF2-40B4-BE49-F238E27FC236}">
                <a16:creationId xmlns:a16="http://schemas.microsoft.com/office/drawing/2014/main" id="{07AC88CA-4674-4E4D-9930-F39699CE85D5}"/>
              </a:ext>
            </a:extLst>
          </p:cNvPr>
          <p:cNvSpPr/>
          <p:nvPr/>
        </p:nvSpPr>
        <p:spPr>
          <a:xfrm>
            <a:off x="3112565" y="1230727"/>
            <a:ext cx="2818514" cy="1763555"/>
          </a:xfrm>
          <a:custGeom>
            <a:avLst/>
            <a:gdLst>
              <a:gd name="connsiteX0" fmla="*/ 1827059 w 3758018"/>
              <a:gd name="connsiteY0" fmla="*/ 0 h 2351406"/>
              <a:gd name="connsiteX1" fmla="*/ 1897269 w 3758018"/>
              <a:gd name="connsiteY1" fmla="*/ 4376 h 2351406"/>
              <a:gd name="connsiteX2" fmla="*/ 1897269 w 3758018"/>
              <a:gd name="connsiteY2" fmla="*/ 5642 h 2351406"/>
              <a:gd name="connsiteX3" fmla="*/ 1973206 w 3758018"/>
              <a:gd name="connsiteY3" fmla="*/ 18423 h 2351406"/>
              <a:gd name="connsiteX4" fmla="*/ 2397051 w 3758018"/>
              <a:gd name="connsiteY4" fmla="*/ 334384 h 2351406"/>
              <a:gd name="connsiteX5" fmla="*/ 2691008 w 3758018"/>
              <a:gd name="connsiteY5" fmla="*/ 479122 h 2351406"/>
              <a:gd name="connsiteX6" fmla="*/ 3651773 w 3758018"/>
              <a:gd name="connsiteY6" fmla="*/ 978855 h 2351406"/>
              <a:gd name="connsiteX7" fmla="*/ 3720366 w 3758018"/>
              <a:gd name="connsiteY7" fmla="*/ 1672177 h 2351406"/>
              <a:gd name="connsiteX8" fmla="*/ 3715280 w 3758018"/>
              <a:gd name="connsiteY8" fmla="*/ 1687055 h 2351406"/>
              <a:gd name="connsiteX9" fmla="*/ 3696411 w 3758018"/>
              <a:gd name="connsiteY9" fmla="*/ 1661345 h 2351406"/>
              <a:gd name="connsiteX10" fmla="*/ 3664603 w 3758018"/>
              <a:gd name="connsiteY10" fmla="*/ 1495620 h 2351406"/>
              <a:gd name="connsiteX11" fmla="*/ 3239261 w 3758018"/>
              <a:gd name="connsiteY11" fmla="*/ 670553 h 2351406"/>
              <a:gd name="connsiteX12" fmla="*/ 2783867 w 3758018"/>
              <a:gd name="connsiteY12" fmla="*/ 562020 h 2351406"/>
              <a:gd name="connsiteX13" fmla="*/ 2125359 w 3758018"/>
              <a:gd name="connsiteY13" fmla="*/ 929557 h 2351406"/>
              <a:gd name="connsiteX14" fmla="*/ 2375336 w 3758018"/>
              <a:gd name="connsiteY14" fmla="*/ 2127740 h 2351406"/>
              <a:gd name="connsiteX15" fmla="*/ 3331376 w 3758018"/>
              <a:gd name="connsiteY15" fmla="*/ 2083823 h 2351406"/>
              <a:gd name="connsiteX16" fmla="*/ 3488145 w 3758018"/>
              <a:gd name="connsiteY16" fmla="*/ 2027284 h 2351406"/>
              <a:gd name="connsiteX17" fmla="*/ 3519888 w 3758018"/>
              <a:gd name="connsiteY17" fmla="*/ 2030209 h 2351406"/>
              <a:gd name="connsiteX18" fmla="*/ 3440479 w 3758018"/>
              <a:gd name="connsiteY18" fmla="*/ 2115707 h 2351406"/>
              <a:gd name="connsiteX19" fmla="*/ 3292040 w 3758018"/>
              <a:gd name="connsiteY19" fmla="*/ 2224043 h 2351406"/>
              <a:gd name="connsiteX20" fmla="*/ 2002214 w 3758018"/>
              <a:gd name="connsiteY20" fmla="*/ 1873308 h 2351406"/>
              <a:gd name="connsiteX21" fmla="*/ 2085542 w 3758018"/>
              <a:gd name="connsiteY21" fmla="*/ 825481 h 2351406"/>
              <a:gd name="connsiteX22" fmla="*/ 2107343 w 3758018"/>
              <a:gd name="connsiteY22" fmla="*/ 492249 h 2351406"/>
              <a:gd name="connsiteX23" fmla="*/ 2107343 w 3758018"/>
              <a:gd name="connsiteY23" fmla="*/ 487873 h 2351406"/>
              <a:gd name="connsiteX24" fmla="*/ 1870478 w 3758018"/>
              <a:gd name="connsiteY24" fmla="*/ 330008 h 2351406"/>
              <a:gd name="connsiteX25" fmla="*/ 1870663 w 3758018"/>
              <a:gd name="connsiteY25" fmla="*/ 328857 h 2351406"/>
              <a:gd name="connsiteX26" fmla="*/ 1835928 w 3758018"/>
              <a:gd name="connsiteY26" fmla="*/ 324481 h 2351406"/>
              <a:gd name="connsiteX27" fmla="*/ 1542155 w 3758018"/>
              <a:gd name="connsiteY27" fmla="*/ 495588 h 2351406"/>
              <a:gd name="connsiteX28" fmla="*/ 1507050 w 3758018"/>
              <a:gd name="connsiteY28" fmla="*/ 556961 h 2351406"/>
              <a:gd name="connsiteX29" fmla="*/ 1524603 w 3758018"/>
              <a:gd name="connsiteY29" fmla="*/ 881442 h 2351406"/>
              <a:gd name="connsiteX30" fmla="*/ 1568392 w 3758018"/>
              <a:gd name="connsiteY30" fmla="*/ 1833123 h 2351406"/>
              <a:gd name="connsiteX31" fmla="*/ 367066 w 3758018"/>
              <a:gd name="connsiteY31" fmla="*/ 2087480 h 2351406"/>
              <a:gd name="connsiteX32" fmla="*/ 108399 w 3758018"/>
              <a:gd name="connsiteY32" fmla="*/ 973559 h 2351406"/>
              <a:gd name="connsiteX33" fmla="*/ 937058 w 3758018"/>
              <a:gd name="connsiteY33" fmla="*/ 548210 h 2351406"/>
              <a:gd name="connsiteX34" fmla="*/ 1222147 w 3758018"/>
              <a:gd name="connsiteY34" fmla="*/ 399096 h 2351406"/>
              <a:gd name="connsiteX35" fmla="*/ 1265935 w 3758018"/>
              <a:gd name="connsiteY35" fmla="*/ 324481 h 2351406"/>
              <a:gd name="connsiteX36" fmla="*/ 1827059 w 3758018"/>
              <a:gd name="connsiteY36" fmla="*/ 0 h 235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58018" h="2351406">
                <a:moveTo>
                  <a:pt x="1827059" y="0"/>
                </a:moveTo>
                <a:cubicBezTo>
                  <a:pt x="1849046" y="0"/>
                  <a:pt x="1875282" y="0"/>
                  <a:pt x="1897269" y="4376"/>
                </a:cubicBezTo>
                <a:lnTo>
                  <a:pt x="1897269" y="5642"/>
                </a:lnTo>
                <a:lnTo>
                  <a:pt x="1973206" y="18423"/>
                </a:lnTo>
                <a:cubicBezTo>
                  <a:pt x="2148915" y="59185"/>
                  <a:pt x="2304855" y="173295"/>
                  <a:pt x="2397051" y="334384"/>
                </a:cubicBezTo>
                <a:cubicBezTo>
                  <a:pt x="2453958" y="439627"/>
                  <a:pt x="2572575" y="496624"/>
                  <a:pt x="2691008" y="479122"/>
                </a:cubicBezTo>
                <a:cubicBezTo>
                  <a:pt x="3072727" y="430876"/>
                  <a:pt x="3463130" y="614994"/>
                  <a:pt x="3651773" y="978855"/>
                </a:cubicBezTo>
                <a:cubicBezTo>
                  <a:pt x="3768081" y="1200281"/>
                  <a:pt x="3785633" y="1448017"/>
                  <a:pt x="3720366" y="1672177"/>
                </a:cubicBezTo>
                <a:lnTo>
                  <a:pt x="3715280" y="1687055"/>
                </a:lnTo>
                <a:lnTo>
                  <a:pt x="3696411" y="1661345"/>
                </a:lnTo>
                <a:cubicBezTo>
                  <a:pt x="3670101" y="1611983"/>
                  <a:pt x="3658040" y="1554926"/>
                  <a:pt x="3664603" y="1495620"/>
                </a:cubicBezTo>
                <a:cubicBezTo>
                  <a:pt x="3699721" y="1170921"/>
                  <a:pt x="3541859" y="841722"/>
                  <a:pt x="3239261" y="670553"/>
                </a:cubicBezTo>
                <a:cubicBezTo>
                  <a:pt x="3096137" y="589918"/>
                  <a:pt x="2938275" y="555001"/>
                  <a:pt x="2783867" y="562020"/>
                </a:cubicBezTo>
                <a:cubicBezTo>
                  <a:pt x="2526520" y="573719"/>
                  <a:pt x="2278846" y="701871"/>
                  <a:pt x="2125359" y="929557"/>
                </a:cubicBezTo>
                <a:cubicBezTo>
                  <a:pt x="1849129" y="1328951"/>
                  <a:pt x="1967497" y="1873056"/>
                  <a:pt x="2375336" y="2127740"/>
                </a:cubicBezTo>
                <a:cubicBezTo>
                  <a:pt x="2682310" y="2316368"/>
                  <a:pt x="3059406" y="2285590"/>
                  <a:pt x="3331376" y="2083823"/>
                </a:cubicBezTo>
                <a:cubicBezTo>
                  <a:pt x="3377434" y="2048725"/>
                  <a:pt x="3432242" y="2030051"/>
                  <a:pt x="3488145" y="2027284"/>
                </a:cubicBezTo>
                <a:lnTo>
                  <a:pt x="3519888" y="2030209"/>
                </a:lnTo>
                <a:lnTo>
                  <a:pt x="3440479" y="2115707"/>
                </a:lnTo>
                <a:cubicBezTo>
                  <a:pt x="3395345" y="2155891"/>
                  <a:pt x="3345783" y="2192263"/>
                  <a:pt x="3292040" y="2224043"/>
                </a:cubicBezTo>
                <a:cubicBezTo>
                  <a:pt x="2840111" y="2487151"/>
                  <a:pt x="2256632" y="2329286"/>
                  <a:pt x="2002214" y="1873308"/>
                </a:cubicBezTo>
                <a:cubicBezTo>
                  <a:pt x="1804703" y="1526950"/>
                  <a:pt x="1852926" y="1114843"/>
                  <a:pt x="2085542" y="825481"/>
                </a:cubicBezTo>
                <a:cubicBezTo>
                  <a:pt x="2160001" y="728989"/>
                  <a:pt x="2168869" y="597492"/>
                  <a:pt x="2107343" y="492249"/>
                </a:cubicBezTo>
                <a:cubicBezTo>
                  <a:pt x="2107343" y="492249"/>
                  <a:pt x="2107343" y="492249"/>
                  <a:pt x="2107343" y="487873"/>
                </a:cubicBezTo>
                <a:cubicBezTo>
                  <a:pt x="2054871" y="400132"/>
                  <a:pt x="1971358" y="343135"/>
                  <a:pt x="1870478" y="330008"/>
                </a:cubicBezTo>
                <a:lnTo>
                  <a:pt x="1870663" y="328857"/>
                </a:lnTo>
                <a:lnTo>
                  <a:pt x="1835928" y="324481"/>
                </a:lnTo>
                <a:cubicBezTo>
                  <a:pt x="1713061" y="324481"/>
                  <a:pt x="1603496" y="390345"/>
                  <a:pt x="1542155" y="495588"/>
                </a:cubicBezTo>
                <a:cubicBezTo>
                  <a:pt x="1542155" y="495588"/>
                  <a:pt x="1542155" y="495588"/>
                  <a:pt x="1507050" y="556961"/>
                </a:cubicBezTo>
                <a:cubicBezTo>
                  <a:pt x="1450144" y="657829"/>
                  <a:pt x="1454393" y="784950"/>
                  <a:pt x="1524603" y="881442"/>
                </a:cubicBezTo>
                <a:cubicBezTo>
                  <a:pt x="1726363" y="1149041"/>
                  <a:pt x="1757034" y="1526144"/>
                  <a:pt x="1568392" y="1833123"/>
                </a:cubicBezTo>
                <a:cubicBezTo>
                  <a:pt x="1314158" y="2240969"/>
                  <a:pt x="770403" y="2359339"/>
                  <a:pt x="367066" y="2087480"/>
                </a:cubicBezTo>
                <a:cubicBezTo>
                  <a:pt x="7519" y="1841874"/>
                  <a:pt x="-106480" y="1350661"/>
                  <a:pt x="108399" y="973559"/>
                </a:cubicBezTo>
                <a:cubicBezTo>
                  <a:pt x="283738" y="666580"/>
                  <a:pt x="612615" y="513090"/>
                  <a:pt x="937058" y="548210"/>
                </a:cubicBezTo>
                <a:cubicBezTo>
                  <a:pt x="1051057" y="556961"/>
                  <a:pt x="1165055" y="499963"/>
                  <a:pt x="1222147" y="399096"/>
                </a:cubicBezTo>
                <a:cubicBezTo>
                  <a:pt x="1222147" y="399096"/>
                  <a:pt x="1222147" y="399096"/>
                  <a:pt x="1265935" y="324481"/>
                </a:cubicBezTo>
                <a:cubicBezTo>
                  <a:pt x="1384368" y="122746"/>
                  <a:pt x="1590378" y="0"/>
                  <a:pt x="1827059" y="0"/>
                </a:cubicBezTo>
                <a:close/>
              </a:path>
            </a:pathLst>
          </a:custGeom>
          <a:solidFill>
            <a:srgbClr val="0DB7C4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350">
              <a:solidFill>
                <a:srgbClr val="FFBC00"/>
              </a:solidFill>
            </a:endParaRPr>
          </a:p>
        </p:txBody>
      </p:sp>
      <p:sp>
        <p:nvSpPr>
          <p:cNvPr id="29" name="Shape 2347">
            <a:extLst>
              <a:ext uri="{FF2B5EF4-FFF2-40B4-BE49-F238E27FC236}">
                <a16:creationId xmlns:a16="http://schemas.microsoft.com/office/drawing/2014/main" id="{4EFFDA7E-6AA4-4234-A9CF-D078F53FE2C6}"/>
              </a:ext>
            </a:extLst>
          </p:cNvPr>
          <p:cNvSpPr/>
          <p:nvPr/>
        </p:nvSpPr>
        <p:spPr>
          <a:xfrm>
            <a:off x="4506406" y="1651568"/>
            <a:ext cx="1762479" cy="28183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09" h="20878" extrusionOk="0">
                <a:moveTo>
                  <a:pt x="8037" y="5"/>
                </a:moveTo>
                <a:cubicBezTo>
                  <a:pt x="9378" y="-34"/>
                  <a:pt x="10749" y="160"/>
                  <a:pt x="11992" y="608"/>
                </a:cubicBezTo>
                <a:cubicBezTo>
                  <a:pt x="14620" y="1559"/>
                  <a:pt x="15991" y="3388"/>
                  <a:pt x="15686" y="5192"/>
                </a:cubicBezTo>
                <a:cubicBezTo>
                  <a:pt x="15572" y="5851"/>
                  <a:pt x="16105" y="6460"/>
                  <a:pt x="16981" y="6777"/>
                </a:cubicBezTo>
                <a:cubicBezTo>
                  <a:pt x="16981" y="6777"/>
                  <a:pt x="16981" y="6777"/>
                  <a:pt x="17591" y="7021"/>
                </a:cubicBezTo>
                <a:cubicBezTo>
                  <a:pt x="19381" y="7679"/>
                  <a:pt x="20409" y="8850"/>
                  <a:pt x="20409" y="10142"/>
                </a:cubicBezTo>
                <a:lnTo>
                  <a:pt x="20371" y="10554"/>
                </a:lnTo>
                <a:lnTo>
                  <a:pt x="20377" y="10554"/>
                </a:lnTo>
                <a:cubicBezTo>
                  <a:pt x="20186" y="11699"/>
                  <a:pt x="19119" y="12722"/>
                  <a:pt x="17519" y="13307"/>
                </a:cubicBezTo>
                <a:cubicBezTo>
                  <a:pt x="16642" y="13648"/>
                  <a:pt x="16109" y="14281"/>
                  <a:pt x="16261" y="14964"/>
                </a:cubicBezTo>
                <a:cubicBezTo>
                  <a:pt x="16719" y="17059"/>
                  <a:pt x="15080" y="19252"/>
                  <a:pt x="11917" y="20299"/>
                </a:cubicBezTo>
                <a:cubicBezTo>
                  <a:pt x="8069" y="21566"/>
                  <a:pt x="3305" y="20689"/>
                  <a:pt x="1133" y="18301"/>
                </a:cubicBezTo>
                <a:cubicBezTo>
                  <a:pt x="-1191" y="15768"/>
                  <a:pt x="181" y="12552"/>
                  <a:pt x="4144" y="11114"/>
                </a:cubicBezTo>
                <a:cubicBezTo>
                  <a:pt x="7154" y="10042"/>
                  <a:pt x="10774" y="10286"/>
                  <a:pt x="13289" y="11577"/>
                </a:cubicBezTo>
                <a:cubicBezTo>
                  <a:pt x="14089" y="12016"/>
                  <a:pt x="15271" y="12064"/>
                  <a:pt x="16185" y="11723"/>
                </a:cubicBezTo>
                <a:cubicBezTo>
                  <a:pt x="16185" y="11723"/>
                  <a:pt x="16185" y="11723"/>
                  <a:pt x="16185" y="11699"/>
                </a:cubicBezTo>
                <a:cubicBezTo>
                  <a:pt x="16757" y="11498"/>
                  <a:pt x="17178" y="11174"/>
                  <a:pt x="17402" y="10798"/>
                </a:cubicBezTo>
                <a:lnTo>
                  <a:pt x="17556" y="10411"/>
                </a:lnTo>
                <a:lnTo>
                  <a:pt x="17553" y="10410"/>
                </a:lnTo>
                <a:cubicBezTo>
                  <a:pt x="17591" y="10337"/>
                  <a:pt x="17591" y="10264"/>
                  <a:pt x="17591" y="10191"/>
                </a:cubicBezTo>
                <a:cubicBezTo>
                  <a:pt x="17629" y="9533"/>
                  <a:pt x="17019" y="8899"/>
                  <a:pt x="16143" y="8582"/>
                </a:cubicBezTo>
                <a:cubicBezTo>
                  <a:pt x="16143" y="8582"/>
                  <a:pt x="16143" y="8582"/>
                  <a:pt x="15572" y="8362"/>
                </a:cubicBezTo>
                <a:cubicBezTo>
                  <a:pt x="14696" y="8045"/>
                  <a:pt x="13592" y="8070"/>
                  <a:pt x="12792" y="8460"/>
                </a:cubicBezTo>
                <a:cubicBezTo>
                  <a:pt x="10430" y="9581"/>
                  <a:pt x="7155" y="9752"/>
                  <a:pt x="4489" y="8704"/>
                </a:cubicBezTo>
                <a:cubicBezTo>
                  <a:pt x="947" y="7289"/>
                  <a:pt x="-81" y="4266"/>
                  <a:pt x="2318" y="2047"/>
                </a:cubicBezTo>
                <a:cubicBezTo>
                  <a:pt x="3651" y="782"/>
                  <a:pt x="5802" y="70"/>
                  <a:pt x="8037" y="5"/>
                </a:cubicBezTo>
                <a:close/>
              </a:path>
            </a:pathLst>
          </a:custGeom>
          <a:solidFill>
            <a:srgbClr val="A9D039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350"/>
          </a:p>
        </p:txBody>
      </p:sp>
      <p:sp>
        <p:nvSpPr>
          <p:cNvPr id="30" name="Freeform: Shape 80">
            <a:extLst>
              <a:ext uri="{FF2B5EF4-FFF2-40B4-BE49-F238E27FC236}">
                <a16:creationId xmlns:a16="http://schemas.microsoft.com/office/drawing/2014/main" id="{07A06759-A941-402F-9A0C-5A7FE8262ECE}"/>
              </a:ext>
            </a:extLst>
          </p:cNvPr>
          <p:cNvSpPr/>
          <p:nvPr/>
        </p:nvSpPr>
        <p:spPr>
          <a:xfrm>
            <a:off x="3028720" y="3036044"/>
            <a:ext cx="2818651" cy="1763900"/>
          </a:xfrm>
          <a:custGeom>
            <a:avLst/>
            <a:gdLst>
              <a:gd name="connsiteX0" fmla="*/ 913523 w 3758201"/>
              <a:gd name="connsiteY0" fmla="*/ 282 h 2351866"/>
              <a:gd name="connsiteX1" fmla="*/ 1758793 w 3758201"/>
              <a:gd name="connsiteY1" fmla="*/ 478096 h 2351866"/>
              <a:gd name="connsiteX2" fmla="*/ 1671156 w 3758201"/>
              <a:gd name="connsiteY2" fmla="*/ 1525963 h 2351866"/>
              <a:gd name="connsiteX3" fmla="*/ 1649223 w 3758201"/>
              <a:gd name="connsiteY3" fmla="*/ 1859130 h 2351866"/>
              <a:gd name="connsiteX4" fmla="*/ 1649223 w 3758201"/>
              <a:gd name="connsiteY4" fmla="*/ 1863496 h 2351866"/>
              <a:gd name="connsiteX5" fmla="*/ 1885871 w 3758201"/>
              <a:gd name="connsiteY5" fmla="*/ 2021348 h 2351866"/>
              <a:gd name="connsiteX6" fmla="*/ 1887228 w 3758201"/>
              <a:gd name="connsiteY6" fmla="*/ 2022192 h 2351866"/>
              <a:gd name="connsiteX7" fmla="*/ 1926655 w 3758201"/>
              <a:gd name="connsiteY7" fmla="*/ 2026564 h 2351866"/>
              <a:gd name="connsiteX8" fmla="*/ 2215999 w 3758201"/>
              <a:gd name="connsiteY8" fmla="*/ 1855376 h 2351866"/>
              <a:gd name="connsiteX9" fmla="*/ 2251159 w 3758201"/>
              <a:gd name="connsiteY9" fmla="*/ 1793941 h 2351866"/>
              <a:gd name="connsiteX10" fmla="*/ 2233625 w 3758201"/>
              <a:gd name="connsiteY10" fmla="*/ 1469164 h 2351866"/>
              <a:gd name="connsiteX11" fmla="*/ 2189746 w 3758201"/>
              <a:gd name="connsiteY11" fmla="*/ 516806 h 2351866"/>
              <a:gd name="connsiteX12" fmla="*/ 2900771 w 3758201"/>
              <a:gd name="connsiteY12" fmla="*/ 115569 h 2351866"/>
              <a:gd name="connsiteX13" fmla="*/ 3391096 w 3758201"/>
              <a:gd name="connsiteY13" fmla="*/ 262210 h 2351866"/>
              <a:gd name="connsiteX14" fmla="*/ 3649827 w 3758201"/>
              <a:gd name="connsiteY14" fmla="*/ 1377011 h 2351866"/>
              <a:gd name="connsiteX15" fmla="*/ 2821127 w 3758201"/>
              <a:gd name="connsiteY15" fmla="*/ 1802686 h 2351866"/>
              <a:gd name="connsiteX16" fmla="*/ 2536143 w 3758201"/>
              <a:gd name="connsiteY16" fmla="*/ 1951902 h 2351866"/>
              <a:gd name="connsiteX17" fmla="*/ 2492264 w 3758201"/>
              <a:gd name="connsiteY17" fmla="*/ 2026564 h 2351866"/>
              <a:gd name="connsiteX18" fmla="*/ 1931015 w 3758201"/>
              <a:gd name="connsiteY18" fmla="*/ 2351341 h 2351866"/>
              <a:gd name="connsiteX19" fmla="*/ 1860882 w 3758201"/>
              <a:gd name="connsiteY19" fmla="*/ 2346968 h 2351866"/>
              <a:gd name="connsiteX20" fmla="*/ 1859609 w 3758201"/>
              <a:gd name="connsiteY20" fmla="*/ 2345783 h 2351866"/>
              <a:gd name="connsiteX21" fmla="*/ 1359858 w 3758201"/>
              <a:gd name="connsiteY21" fmla="*/ 2016982 h 2351866"/>
              <a:gd name="connsiteX22" fmla="*/ 1066164 w 3758201"/>
              <a:gd name="connsiteY22" fmla="*/ 1872227 h 2351866"/>
              <a:gd name="connsiteX23" fmla="*/ 106105 w 3758201"/>
              <a:gd name="connsiteY23" fmla="*/ 1372477 h 2351866"/>
              <a:gd name="connsiteX24" fmla="*/ 37624 w 3758201"/>
              <a:gd name="connsiteY24" fmla="*/ 679174 h 2351866"/>
              <a:gd name="connsiteX25" fmla="*/ 42933 w 3758201"/>
              <a:gd name="connsiteY25" fmla="*/ 663631 h 2351866"/>
              <a:gd name="connsiteX26" fmla="*/ 61717 w 3758201"/>
              <a:gd name="connsiteY26" fmla="*/ 689183 h 2351866"/>
              <a:gd name="connsiteX27" fmla="*/ 93474 w 3758201"/>
              <a:gd name="connsiteY27" fmla="*/ 854779 h 2351866"/>
              <a:gd name="connsiteX28" fmla="*/ 518854 w 3758201"/>
              <a:gd name="connsiteY28" fmla="*/ 1678934 h 2351866"/>
              <a:gd name="connsiteX29" fmla="*/ 1637130 w 3758201"/>
              <a:gd name="connsiteY29" fmla="*/ 1420249 h 2351866"/>
              <a:gd name="connsiteX30" fmla="*/ 1382845 w 3758201"/>
              <a:gd name="connsiteY30" fmla="*/ 223378 h 2351866"/>
              <a:gd name="connsiteX31" fmla="*/ 431177 w 3758201"/>
              <a:gd name="connsiteY31" fmla="*/ 267153 h 2351866"/>
              <a:gd name="connsiteX32" fmla="*/ 270538 w 3758201"/>
              <a:gd name="connsiteY32" fmla="*/ 323673 h 2351866"/>
              <a:gd name="connsiteX33" fmla="*/ 238354 w 3758201"/>
              <a:gd name="connsiteY33" fmla="*/ 320718 h 2351866"/>
              <a:gd name="connsiteX34" fmla="*/ 317274 w 3758201"/>
              <a:gd name="connsiteY34" fmla="*/ 235683 h 2351866"/>
              <a:gd name="connsiteX35" fmla="*/ 465598 w 3758201"/>
              <a:gd name="connsiteY35" fmla="*/ 127352 h 2351866"/>
              <a:gd name="connsiteX36" fmla="*/ 913523 w 3758201"/>
              <a:gd name="connsiteY36" fmla="*/ 282 h 2351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758201" h="2351866">
                <a:moveTo>
                  <a:pt x="913523" y="282"/>
                </a:moveTo>
                <a:cubicBezTo>
                  <a:pt x="1249836" y="-7964"/>
                  <a:pt x="1580952" y="164610"/>
                  <a:pt x="1758793" y="478096"/>
                </a:cubicBezTo>
                <a:cubicBezTo>
                  <a:pt x="1951671" y="824475"/>
                  <a:pt x="1903475" y="1236567"/>
                  <a:pt x="1671156" y="1525963"/>
                </a:cubicBezTo>
                <a:cubicBezTo>
                  <a:pt x="1596602" y="1622352"/>
                  <a:pt x="1587848" y="1753895"/>
                  <a:pt x="1649223" y="1859130"/>
                </a:cubicBezTo>
                <a:lnTo>
                  <a:pt x="1649223" y="1863496"/>
                </a:lnTo>
                <a:cubicBezTo>
                  <a:pt x="1701843" y="1951153"/>
                  <a:pt x="1785055" y="2008136"/>
                  <a:pt x="1885871" y="2021348"/>
                </a:cubicBezTo>
                <a:lnTo>
                  <a:pt x="1887228" y="2022192"/>
                </a:lnTo>
                <a:cubicBezTo>
                  <a:pt x="1900309" y="2022192"/>
                  <a:pt x="1913501" y="2027270"/>
                  <a:pt x="1926655" y="2026564"/>
                </a:cubicBezTo>
                <a:cubicBezTo>
                  <a:pt x="2045027" y="2020214"/>
                  <a:pt x="2154680" y="1960756"/>
                  <a:pt x="2215999" y="1855376"/>
                </a:cubicBezTo>
                <a:lnTo>
                  <a:pt x="2251159" y="1793941"/>
                </a:lnTo>
                <a:cubicBezTo>
                  <a:pt x="2308118" y="1693042"/>
                  <a:pt x="2303758" y="1565690"/>
                  <a:pt x="2233625" y="1469164"/>
                </a:cubicBezTo>
                <a:cubicBezTo>
                  <a:pt x="2031854" y="1201450"/>
                  <a:pt x="2005601" y="823983"/>
                  <a:pt x="2189746" y="516806"/>
                </a:cubicBezTo>
                <a:cubicBezTo>
                  <a:pt x="2348670" y="261690"/>
                  <a:pt x="2620655" y="119734"/>
                  <a:pt x="2900771" y="115569"/>
                </a:cubicBezTo>
                <a:cubicBezTo>
                  <a:pt x="3068841" y="113070"/>
                  <a:pt x="3239837" y="160177"/>
                  <a:pt x="3391096" y="262210"/>
                </a:cubicBezTo>
                <a:cubicBezTo>
                  <a:pt x="3750666" y="508061"/>
                  <a:pt x="3864678" y="999544"/>
                  <a:pt x="3649827" y="1377011"/>
                </a:cubicBezTo>
                <a:cubicBezTo>
                  <a:pt x="3474402" y="1684188"/>
                  <a:pt x="3145631" y="1837886"/>
                  <a:pt x="2821127" y="1802686"/>
                </a:cubicBezTo>
                <a:cubicBezTo>
                  <a:pt x="2707115" y="1793941"/>
                  <a:pt x="2593103" y="1851003"/>
                  <a:pt x="2536143" y="1951902"/>
                </a:cubicBezTo>
                <a:lnTo>
                  <a:pt x="2492264" y="2026564"/>
                </a:lnTo>
                <a:cubicBezTo>
                  <a:pt x="2378251" y="2228470"/>
                  <a:pt x="2177378" y="2335466"/>
                  <a:pt x="1931015" y="2351341"/>
                </a:cubicBezTo>
                <a:cubicBezTo>
                  <a:pt x="1909167" y="2352749"/>
                  <a:pt x="1882776" y="2351341"/>
                  <a:pt x="1860882" y="2346968"/>
                </a:cubicBezTo>
                <a:lnTo>
                  <a:pt x="1859609" y="2345783"/>
                </a:lnTo>
                <a:cubicBezTo>
                  <a:pt x="1653552" y="2311140"/>
                  <a:pt x="1469428" y="2201143"/>
                  <a:pt x="1359858" y="2016982"/>
                </a:cubicBezTo>
                <a:cubicBezTo>
                  <a:pt x="1302909" y="1911747"/>
                  <a:pt x="1184488" y="1854764"/>
                  <a:pt x="1066164" y="1872227"/>
                </a:cubicBezTo>
                <a:cubicBezTo>
                  <a:pt x="684738" y="1920479"/>
                  <a:pt x="294653" y="1736318"/>
                  <a:pt x="106105" y="1372477"/>
                </a:cubicBezTo>
                <a:cubicBezTo>
                  <a:pt x="-10055" y="1151036"/>
                  <a:pt x="-27587" y="903315"/>
                  <a:pt x="37624" y="679174"/>
                </a:cubicBezTo>
                <a:lnTo>
                  <a:pt x="42933" y="663631"/>
                </a:lnTo>
                <a:lnTo>
                  <a:pt x="61717" y="689183"/>
                </a:lnTo>
                <a:cubicBezTo>
                  <a:pt x="88037" y="738497"/>
                  <a:pt x="100090" y="795512"/>
                  <a:pt x="93474" y="854779"/>
                </a:cubicBezTo>
                <a:cubicBezTo>
                  <a:pt x="58380" y="1179217"/>
                  <a:pt x="216244" y="1507978"/>
                  <a:pt x="518854" y="1678934"/>
                </a:cubicBezTo>
                <a:cubicBezTo>
                  <a:pt x="900395" y="1893845"/>
                  <a:pt x="1387218" y="1784318"/>
                  <a:pt x="1637130" y="1420249"/>
                </a:cubicBezTo>
                <a:cubicBezTo>
                  <a:pt x="1909133" y="1021232"/>
                  <a:pt x="1790621" y="477560"/>
                  <a:pt x="1382845" y="223378"/>
                </a:cubicBezTo>
                <a:cubicBezTo>
                  <a:pt x="1075863" y="34768"/>
                  <a:pt x="698694" y="65573"/>
                  <a:pt x="431177" y="267153"/>
                </a:cubicBezTo>
                <a:cubicBezTo>
                  <a:pt x="382909" y="302280"/>
                  <a:pt x="326990" y="320925"/>
                  <a:pt x="270538" y="323673"/>
                </a:cubicBezTo>
                <a:lnTo>
                  <a:pt x="238354" y="320718"/>
                </a:lnTo>
                <a:lnTo>
                  <a:pt x="317274" y="235683"/>
                </a:lnTo>
                <a:cubicBezTo>
                  <a:pt x="362371" y="195502"/>
                  <a:pt x="411896" y="159132"/>
                  <a:pt x="465598" y="127352"/>
                </a:cubicBezTo>
                <a:cubicBezTo>
                  <a:pt x="606709" y="45137"/>
                  <a:pt x="760653" y="4029"/>
                  <a:pt x="913523" y="282"/>
                </a:cubicBezTo>
                <a:close/>
              </a:path>
            </a:pathLst>
          </a:custGeom>
          <a:solidFill>
            <a:srgbClr val="F24745"/>
          </a:solidFill>
          <a:ln w="12700" cap="flat">
            <a:noFill/>
            <a:miter lim="400000"/>
          </a:ln>
          <a:effectLst/>
        </p:spPr>
        <p:txBody>
          <a:bodyPr wrap="square" lIns="34289" tIns="34289" rIns="34289" bIns="3428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sz="135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9EE8F3-667F-41A5-8E88-2435B3F2C4FC}"/>
              </a:ext>
            </a:extLst>
          </p:cNvPr>
          <p:cNvGrpSpPr/>
          <p:nvPr/>
        </p:nvGrpSpPr>
        <p:grpSpPr>
          <a:xfrm>
            <a:off x="935050" y="1424007"/>
            <a:ext cx="2202817" cy="1268644"/>
            <a:chOff x="6691483" y="4788156"/>
            <a:chExt cx="2202817" cy="1268644"/>
          </a:xfrm>
        </p:grpSpPr>
        <p:sp>
          <p:nvSpPr>
            <p:cNvPr id="39" name="TextBox 23">
              <a:extLst>
                <a:ext uri="{FF2B5EF4-FFF2-40B4-BE49-F238E27FC236}">
                  <a16:creationId xmlns:a16="http://schemas.microsoft.com/office/drawing/2014/main" id="{48D73AB5-62E9-4A48-9F7B-394F6C9B1382}"/>
                </a:ext>
              </a:extLst>
            </p:cNvPr>
            <p:cNvSpPr txBox="1"/>
            <p:nvPr/>
          </p:nvSpPr>
          <p:spPr>
            <a:xfrm>
              <a:off x="6691483" y="4788156"/>
              <a:ext cx="2202816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>
                  <a:solidFill>
                    <a:srgbClr val="0DB7C4"/>
                  </a:solidFill>
                  <a:latin typeface="Dosis"/>
                  <a:ea typeface="Dosis"/>
                  <a:cs typeface="Dosis"/>
                </a:rPr>
                <a:t>SAP</a:t>
              </a:r>
            </a:p>
          </p:txBody>
        </p: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40CC3FEA-685C-4638-A34C-71880620298A}"/>
                </a:ext>
              </a:extLst>
            </p:cNvPr>
            <p:cNvSpPr txBox="1"/>
            <p:nvPr/>
          </p:nvSpPr>
          <p:spPr>
            <a:xfrm>
              <a:off x="6697330" y="5133470"/>
              <a:ext cx="2196970" cy="92333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sz="12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rPr>
                <a:t>Administrative record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rPr>
                <a:t>Admission, discharge, demographics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00FB65-6576-49F1-B4F2-32695A77C02E}"/>
              </a:ext>
            </a:extLst>
          </p:cNvPr>
          <p:cNvGrpSpPr/>
          <p:nvPr/>
        </p:nvGrpSpPr>
        <p:grpSpPr>
          <a:xfrm>
            <a:off x="6687098" y="1426465"/>
            <a:ext cx="2202817" cy="991647"/>
            <a:chOff x="6697329" y="1296947"/>
            <a:chExt cx="2202817" cy="991647"/>
          </a:xfrm>
        </p:grpSpPr>
        <p:sp>
          <p:nvSpPr>
            <p:cNvPr id="37" name="TextBox 29">
              <a:extLst>
                <a:ext uri="{FF2B5EF4-FFF2-40B4-BE49-F238E27FC236}">
                  <a16:creationId xmlns:a16="http://schemas.microsoft.com/office/drawing/2014/main" id="{C34C91F0-F17F-42F4-A619-57BDB96123A4}"/>
                </a:ext>
              </a:extLst>
            </p:cNvPr>
            <p:cNvSpPr txBox="1"/>
            <p:nvPr/>
          </p:nvSpPr>
          <p:spPr>
            <a:xfrm>
              <a:off x="6697329" y="1296947"/>
              <a:ext cx="2202816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rgbClr val="A9D039"/>
                  </a:solidFill>
                  <a:latin typeface="Dosis"/>
                  <a:ea typeface="Dosis"/>
                  <a:cs typeface="Dosis"/>
                  <a:sym typeface="Dosis"/>
                </a:rPr>
                <a:t>IMDSOFT</a:t>
              </a:r>
              <a:endParaRPr lang="en-US" b="1" dirty="0">
                <a:solidFill>
                  <a:srgbClr val="A9D039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38" name="TextBox 30">
              <a:extLst>
                <a:ext uri="{FF2B5EF4-FFF2-40B4-BE49-F238E27FC236}">
                  <a16:creationId xmlns:a16="http://schemas.microsoft.com/office/drawing/2014/main" id="{917E5503-BBA8-4909-BE06-18A068146FB1}"/>
                </a:ext>
              </a:extLst>
            </p:cNvPr>
            <p:cNvSpPr txBox="1"/>
            <p:nvPr/>
          </p:nvSpPr>
          <p:spPr>
            <a:xfrm>
              <a:off x="6703176" y="1642263"/>
              <a:ext cx="2196970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200" b="1" dirty="0" smtClean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Dosis"/>
                </a:rPr>
                <a:t>Clinical EMR</a:t>
              </a:r>
              <a:endParaRPr lang="en-US" sz="1200" b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Dosis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Dosis"/>
                </a:rPr>
                <a:t>Monitors (vital signs), events</a:t>
              </a:r>
              <a:endParaRPr lang="en-US" sz="12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Dosis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513963" y="3595766"/>
            <a:ext cx="1394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accent4">
                    <a:lumMod val="50000"/>
                  </a:schemeClr>
                </a:solidFill>
                <a:latin typeface="Dosis" panose="020B0604020202020204" charset="0"/>
              </a:rPr>
              <a:t>AutoDB</a:t>
            </a:r>
            <a:endParaRPr lang="en-US" b="1" dirty="0" smtClean="0">
              <a:solidFill>
                <a:schemeClr val="accent4">
                  <a:lumMod val="50000"/>
                </a:schemeClr>
              </a:solidFill>
              <a:latin typeface="Dosis" panose="020B0604020202020204" charset="0"/>
            </a:endParaRPr>
          </a:p>
          <a:p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21992" y="2109117"/>
            <a:ext cx="1409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Dosis" panose="020B0604020202020204" charset="0"/>
              </a:rPr>
              <a:t>IMDSOFT</a:t>
            </a:r>
          </a:p>
          <a:p>
            <a:endParaRPr lang="en-US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09869" y="2110335"/>
            <a:ext cx="140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Dosis" panose="020B0604020202020204" charset="0"/>
              </a:rPr>
              <a:t>SAP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09869" y="3617901"/>
            <a:ext cx="1409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4">
                    <a:lumMod val="50000"/>
                  </a:schemeClr>
                </a:solidFill>
                <a:latin typeface="Dosis" panose="020B0604020202020204" charset="0"/>
              </a:rPr>
              <a:t>Chameleon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E00FB65-6576-49F1-B4F2-32695A77C02E}"/>
              </a:ext>
            </a:extLst>
          </p:cNvPr>
          <p:cNvGrpSpPr/>
          <p:nvPr/>
        </p:nvGrpSpPr>
        <p:grpSpPr>
          <a:xfrm>
            <a:off x="6721289" y="3416846"/>
            <a:ext cx="2422711" cy="1268646"/>
            <a:chOff x="6697329" y="1296947"/>
            <a:chExt cx="2202817" cy="1268646"/>
          </a:xfrm>
        </p:grpSpPr>
        <p:sp>
          <p:nvSpPr>
            <p:cNvPr id="46" name="TextBox 29">
              <a:extLst>
                <a:ext uri="{FF2B5EF4-FFF2-40B4-BE49-F238E27FC236}">
                  <a16:creationId xmlns:a16="http://schemas.microsoft.com/office/drawing/2014/main" id="{C34C91F0-F17F-42F4-A619-57BDB96123A4}"/>
                </a:ext>
              </a:extLst>
            </p:cNvPr>
            <p:cNvSpPr txBox="1"/>
            <p:nvPr/>
          </p:nvSpPr>
          <p:spPr>
            <a:xfrm>
              <a:off x="6697329" y="1296947"/>
              <a:ext cx="2202816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err="1">
                  <a:solidFill>
                    <a:srgbClr val="F24745"/>
                  </a:solidFill>
                  <a:latin typeface="Dosis"/>
                  <a:ea typeface="Dosis"/>
                  <a:cs typeface="Dosis"/>
                  <a:sym typeface="Dosis"/>
                </a:rPr>
                <a:t>AutoDB</a:t>
              </a:r>
              <a:endParaRPr lang="en-US" b="1" dirty="0">
                <a:solidFill>
                  <a:srgbClr val="F24745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47" name="TextBox 30">
              <a:extLst>
                <a:ext uri="{FF2B5EF4-FFF2-40B4-BE49-F238E27FC236}">
                  <a16:creationId xmlns:a16="http://schemas.microsoft.com/office/drawing/2014/main" id="{917E5503-BBA8-4909-BE06-18A068146FB1}"/>
                </a:ext>
              </a:extLst>
            </p:cNvPr>
            <p:cNvSpPr txBox="1"/>
            <p:nvPr/>
          </p:nvSpPr>
          <p:spPr>
            <a:xfrm>
              <a:off x="6703176" y="1642263"/>
              <a:ext cx="2196970" cy="92333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2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Dosis"/>
                </a:rPr>
                <a:t>Microbiology Labs</a:t>
              </a:r>
            </a:p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Dosis"/>
                </a:rPr>
                <a:t>Culture type, time stamps and results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E00FB65-6576-49F1-B4F2-32695A77C02E}"/>
              </a:ext>
            </a:extLst>
          </p:cNvPr>
          <p:cNvGrpSpPr/>
          <p:nvPr/>
        </p:nvGrpSpPr>
        <p:grpSpPr>
          <a:xfrm>
            <a:off x="952138" y="3416846"/>
            <a:ext cx="2202817" cy="991647"/>
            <a:chOff x="6697329" y="1296947"/>
            <a:chExt cx="2202817" cy="991647"/>
          </a:xfrm>
        </p:grpSpPr>
        <p:sp>
          <p:nvSpPr>
            <p:cNvPr id="49" name="TextBox 29">
              <a:extLst>
                <a:ext uri="{FF2B5EF4-FFF2-40B4-BE49-F238E27FC236}">
                  <a16:creationId xmlns:a16="http://schemas.microsoft.com/office/drawing/2014/main" id="{C34C91F0-F17F-42F4-A619-57BDB96123A4}"/>
                </a:ext>
              </a:extLst>
            </p:cNvPr>
            <p:cNvSpPr txBox="1"/>
            <p:nvPr/>
          </p:nvSpPr>
          <p:spPr>
            <a:xfrm>
              <a:off x="6697329" y="1296947"/>
              <a:ext cx="2202816" cy="369332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solidFill>
                    <a:srgbClr val="FFBC00"/>
                  </a:solidFill>
                  <a:latin typeface="Dosis"/>
                  <a:ea typeface="Dosis"/>
                  <a:cs typeface="Dosis"/>
                  <a:sym typeface="Dosis"/>
                </a:rPr>
                <a:t>Chameleon</a:t>
              </a:r>
              <a:endParaRPr lang="en-US" b="1" dirty="0">
                <a:solidFill>
                  <a:srgbClr val="FFBC00"/>
                </a:solidFill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50" name="TextBox 30">
              <a:extLst>
                <a:ext uri="{FF2B5EF4-FFF2-40B4-BE49-F238E27FC236}">
                  <a16:creationId xmlns:a16="http://schemas.microsoft.com/office/drawing/2014/main" id="{917E5503-BBA8-4909-BE06-18A068146FB1}"/>
                </a:ext>
              </a:extLst>
            </p:cNvPr>
            <p:cNvSpPr txBox="1"/>
            <p:nvPr/>
          </p:nvSpPr>
          <p:spPr>
            <a:xfrm>
              <a:off x="6703176" y="1642263"/>
              <a:ext cx="2196970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200" b="1" dirty="0" smtClean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Dosis"/>
                </a:rPr>
                <a:t>Obstetric</a:t>
              </a:r>
              <a:endParaRPr lang="en-US" sz="1200" b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Dosis"/>
              </a:endParaRPr>
            </a:p>
            <a:p>
              <a:pPr>
                <a:lnSpc>
                  <a:spcPct val="150000"/>
                </a:lnSpc>
              </a:pPr>
              <a:r>
                <a:rPr lang="en-US" sz="1200" dirty="0" smtClean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Dosis"/>
                </a:rPr>
                <a:t>Birth details, maternal data</a:t>
              </a:r>
              <a:endParaRPr lang="en-US" sz="12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Dosis"/>
              </a:endParaRPr>
            </a:p>
          </p:txBody>
        </p:sp>
      </p:grpSp>
      <p:sp>
        <p:nvSpPr>
          <p:cNvPr id="51" name="Donut 50"/>
          <p:cNvSpPr/>
          <p:nvPr/>
        </p:nvSpPr>
        <p:spPr>
          <a:xfrm>
            <a:off x="4506530" y="3068951"/>
            <a:ext cx="1409088" cy="1405676"/>
          </a:xfrm>
          <a:prstGeom prst="donut">
            <a:avLst>
              <a:gd name="adj" fmla="val 5834"/>
            </a:avLst>
          </a:prstGeom>
          <a:solidFill>
            <a:srgbClr val="F24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Donut 51"/>
          <p:cNvSpPr/>
          <p:nvPr/>
        </p:nvSpPr>
        <p:spPr>
          <a:xfrm>
            <a:off x="3044061" y="1566735"/>
            <a:ext cx="1409088" cy="1405676"/>
          </a:xfrm>
          <a:prstGeom prst="donut">
            <a:avLst>
              <a:gd name="adj" fmla="val 5834"/>
            </a:avLst>
          </a:prstGeom>
          <a:solidFill>
            <a:srgbClr val="0DB7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Donut 52"/>
          <p:cNvSpPr/>
          <p:nvPr/>
        </p:nvSpPr>
        <p:spPr>
          <a:xfrm>
            <a:off x="4525763" y="1588606"/>
            <a:ext cx="1409088" cy="1405676"/>
          </a:xfrm>
          <a:prstGeom prst="donut">
            <a:avLst>
              <a:gd name="adj" fmla="val 5834"/>
            </a:avLst>
          </a:prstGeom>
          <a:solidFill>
            <a:srgbClr val="A9D0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Donut 53"/>
          <p:cNvSpPr/>
          <p:nvPr/>
        </p:nvSpPr>
        <p:spPr>
          <a:xfrm>
            <a:off x="3026234" y="3035512"/>
            <a:ext cx="1409088" cy="1405676"/>
          </a:xfrm>
          <a:prstGeom prst="donut">
            <a:avLst>
              <a:gd name="adj" fmla="val 10750"/>
            </a:avLst>
          </a:prstGeom>
          <a:solidFill>
            <a:srgbClr val="FFB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33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Preprocessing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017077" cy="338790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b="1" dirty="0" smtClean="0"/>
              <a:t>Data Imputation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Ma*</a:t>
            </a: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 smtClean="0"/>
              <a:t> If meaningless records – delete  </a:t>
            </a:r>
            <a:r>
              <a:rPr lang="en-US" sz="1600" i="1" dirty="0" smtClean="0">
                <a:solidFill>
                  <a:schemeClr val="tx2">
                    <a:lumMod val="90000"/>
                  </a:schemeClr>
                </a:solidFill>
              </a:rPr>
              <a:t>e.g. 2 mistake records</a:t>
            </a:r>
            <a:endParaRPr lang="en-US" sz="1800" i="1" dirty="0" smtClean="0">
              <a:solidFill>
                <a:schemeClr val="tx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Ma*</a:t>
            </a: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 smtClean="0"/>
              <a:t> If alternative source exists – complete  </a:t>
            </a:r>
            <a:r>
              <a:rPr lang="en-US" sz="1600" i="1" dirty="0" smtClean="0">
                <a:solidFill>
                  <a:schemeClr val="tx2">
                    <a:lumMod val="90000"/>
                  </a:schemeClr>
                </a:solidFill>
              </a:rPr>
              <a:t>e.g. gender and gestational age</a:t>
            </a:r>
            <a:endParaRPr lang="he-IL" sz="1800" dirty="0" smtClean="0"/>
          </a:p>
          <a:p>
            <a:pPr>
              <a:lnSpc>
                <a:spcPct val="150000"/>
              </a:lnSpc>
              <a:buNone/>
            </a:pPr>
            <a:r>
              <a:rPr lang="en-US" sz="1800" dirty="0" smtClean="0"/>
              <a:t> 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 a*</a:t>
            </a: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 smtClean="0"/>
              <a:t> Imputation by mode in same category   </a:t>
            </a:r>
            <a:r>
              <a:rPr lang="en-US" sz="1600" i="1" dirty="0" smtClean="0">
                <a:solidFill>
                  <a:schemeClr val="tx2">
                    <a:lumMod val="90000"/>
                  </a:schemeClr>
                </a:solidFill>
              </a:rPr>
              <a:t>e.g. Apgar score</a:t>
            </a:r>
            <a:endParaRPr lang="he-IL" sz="1800" dirty="0" smtClean="0"/>
          </a:p>
          <a:p>
            <a:pPr marL="285750" indent="-285750">
              <a:lnSpc>
                <a:spcPct val="150000"/>
              </a:lnSpc>
            </a:pPr>
            <a:r>
              <a:rPr lang="en-US" sz="1800" b="1" dirty="0" smtClean="0"/>
              <a:t>Data Cleaning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38 duplicates (0.9%) removed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Exclusion </a:t>
            </a:r>
            <a:r>
              <a:rPr lang="en-US" sz="1800" dirty="0" smtClean="0"/>
              <a:t>criteria: mortality </a:t>
            </a:r>
            <a:r>
              <a:rPr lang="en-US" sz="1800" dirty="0"/>
              <a:t>within 3 days from </a:t>
            </a:r>
            <a:r>
              <a:rPr lang="en-US" sz="1800" dirty="0" smtClean="0"/>
              <a:t>admission</a:t>
            </a:r>
            <a:endParaRPr lang="en-US" sz="1800" dirty="0"/>
          </a:p>
          <a:p>
            <a:pPr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16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Preprocessing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5" y="953033"/>
            <a:ext cx="8017077" cy="338790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b="1" dirty="0" smtClean="0"/>
              <a:t>Outliers</a:t>
            </a:r>
          </a:p>
          <a:p>
            <a:pPr marL="285750" indent="-285750">
              <a:lnSpc>
                <a:spcPct val="150000"/>
              </a:lnSpc>
            </a:pPr>
            <a:endParaRPr lang="en-US" sz="1800" dirty="0"/>
          </a:p>
          <a:p>
            <a:pPr marL="285750" indent="-285750">
              <a:lnSpc>
                <a:spcPct val="150000"/>
              </a:lnSpc>
            </a:pPr>
            <a:endParaRPr lang="en-US" sz="1800" dirty="0" smtClean="0"/>
          </a:p>
          <a:p>
            <a:pPr marL="285750" indent="-285750">
              <a:lnSpc>
                <a:spcPct val="150000"/>
              </a:lnSpc>
            </a:pPr>
            <a:endParaRPr lang="en-US" sz="1800" dirty="0"/>
          </a:p>
          <a:p>
            <a:pPr marL="285750" indent="-285750">
              <a:lnSpc>
                <a:spcPct val="150000"/>
              </a:lnSpc>
            </a:pPr>
            <a:endParaRPr lang="en-US" sz="1800" dirty="0" smtClean="0"/>
          </a:p>
          <a:p>
            <a:pPr marL="285750" indent="-285750">
              <a:lnSpc>
                <a:spcPct val="150000"/>
              </a:lnSpc>
            </a:pPr>
            <a:r>
              <a:rPr lang="en-US" sz="1800" b="1" dirty="0" smtClean="0"/>
              <a:t>Data transformation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Microbiology binary variables  </a:t>
            </a:r>
            <a:r>
              <a:rPr lang="en-US" sz="1600" i="1" dirty="0" smtClean="0">
                <a:solidFill>
                  <a:schemeClr val="tx2">
                    <a:lumMod val="90000"/>
                  </a:schemeClr>
                </a:solidFill>
              </a:rPr>
              <a:t>Culture binary, first positive culture</a:t>
            </a:r>
            <a:endParaRPr lang="en-US" sz="1800" dirty="0" smtClean="0"/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◆ Grouping   </a:t>
            </a:r>
            <a:r>
              <a:rPr lang="en-US" sz="1600" i="1" dirty="0" smtClean="0">
                <a:solidFill>
                  <a:schemeClr val="tx2">
                    <a:lumMod val="90000"/>
                  </a:schemeClr>
                </a:solidFill>
              </a:rPr>
              <a:t>birth </a:t>
            </a:r>
            <a:r>
              <a:rPr lang="en-US" sz="1600" i="1" dirty="0">
                <a:solidFill>
                  <a:schemeClr val="tx2">
                    <a:lumMod val="90000"/>
                  </a:schemeClr>
                </a:solidFill>
              </a:rPr>
              <a:t>weight 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 </a:t>
            </a: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Heart rate aggregations  </a:t>
            </a:r>
            <a:r>
              <a:rPr lang="en-US" sz="1600" i="1" dirty="0">
                <a:solidFill>
                  <a:schemeClr val="tx2">
                    <a:lumMod val="90000"/>
                  </a:schemeClr>
                </a:solidFill>
              </a:rPr>
              <a:t>n, mean, </a:t>
            </a:r>
            <a:r>
              <a:rPr lang="en-US" sz="1600" i="1" dirty="0" err="1">
                <a:solidFill>
                  <a:schemeClr val="tx2">
                    <a:lumMod val="90000"/>
                  </a:schemeClr>
                </a:solidFill>
              </a:rPr>
              <a:t>std</a:t>
            </a:r>
            <a:r>
              <a:rPr lang="en-US" sz="1600" i="1" dirty="0">
                <a:solidFill>
                  <a:schemeClr val="tx2">
                    <a:lumMod val="90000"/>
                  </a:schemeClr>
                </a:solidFill>
              </a:rPr>
              <a:t>, </a:t>
            </a:r>
            <a:r>
              <a:rPr lang="en-US" sz="1600" i="1" dirty="0" smtClean="0">
                <a:solidFill>
                  <a:schemeClr val="tx2">
                    <a:lumMod val="90000"/>
                  </a:schemeClr>
                </a:solidFill>
              </a:rPr>
              <a:t>median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Ma *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◆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Calculation  </a:t>
            </a:r>
            <a:r>
              <a:rPr lang="en-US" sz="1600" i="1" dirty="0" smtClean="0">
                <a:solidFill>
                  <a:schemeClr val="tx2">
                    <a:lumMod val="90000"/>
                  </a:schemeClr>
                </a:solidFill>
              </a:rPr>
              <a:t>SGA</a:t>
            </a:r>
            <a:endParaRPr lang="en-US" sz="1600" i="1" dirty="0">
              <a:solidFill>
                <a:schemeClr val="tx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  <a:buNone/>
            </a:pPr>
            <a:endParaRPr lang="en-US" sz="1600" i="1" dirty="0" smtClean="0">
              <a:solidFill>
                <a:schemeClr val="tx2">
                  <a:lumMod val="90000"/>
                </a:schemeClr>
              </a:solidFill>
            </a:endParaRPr>
          </a:p>
          <a:p>
            <a:pPr>
              <a:lnSpc>
                <a:spcPct val="150000"/>
              </a:lnSpc>
              <a:buNone/>
            </a:pPr>
            <a:endParaRPr lang="en-US" sz="1800" i="1" dirty="0">
              <a:solidFill>
                <a:schemeClr val="tx2">
                  <a:lumMod val="9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</a:pPr>
            <a:endParaRPr lang="en-US" sz="1800" dirty="0" smtClean="0"/>
          </a:p>
          <a:p>
            <a:pPr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17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273" y="1523846"/>
            <a:ext cx="1538242" cy="16030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37"/>
          <p:cNvSpPr/>
          <p:nvPr/>
        </p:nvSpPr>
        <p:spPr>
          <a:xfrm rot="-2700000" flipH="1">
            <a:off x="6342097" y="1492323"/>
            <a:ext cx="669489" cy="669489"/>
          </a:xfrm>
          <a:prstGeom prst="teardrop">
            <a:avLst>
              <a:gd name="adj" fmla="val 110731"/>
            </a:avLst>
          </a:prstGeom>
          <a:solidFill>
            <a:srgbClr val="F2474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" name="TextBox 7"/>
          <p:cNvSpPr txBox="1"/>
          <p:nvPr/>
        </p:nvSpPr>
        <p:spPr>
          <a:xfrm>
            <a:off x="6410740" y="1534467"/>
            <a:ext cx="91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  <a:latin typeface="Dosis" panose="020B0604020202020204" charset="0"/>
              </a:rPr>
              <a:t> </a:t>
            </a:r>
            <a:br>
              <a:rPr lang="en-US" sz="1000" dirty="0" smtClean="0">
                <a:solidFill>
                  <a:schemeClr val="accent4">
                    <a:lumMod val="50000"/>
                  </a:schemeClr>
                </a:solidFill>
                <a:latin typeface="Dosis" panose="020B0604020202020204" charset="0"/>
              </a:rPr>
            </a:br>
            <a:r>
              <a:rPr lang="en-US" sz="12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8810</a:t>
            </a: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25" y="1509332"/>
            <a:ext cx="1770441" cy="164653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30">
            <a:extLst>
              <a:ext uri="{FF2B5EF4-FFF2-40B4-BE49-F238E27FC236}">
                <a16:creationId xmlns:a16="http://schemas.microsoft.com/office/drawing/2014/main" id="{917E5503-BBA8-4909-BE06-18A068146FB1}"/>
              </a:ext>
            </a:extLst>
          </p:cNvPr>
          <p:cNvSpPr txBox="1"/>
          <p:nvPr/>
        </p:nvSpPr>
        <p:spPr>
          <a:xfrm>
            <a:off x="5405467" y="1169001"/>
            <a:ext cx="850502" cy="36933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Dosis"/>
              </a:rPr>
              <a:t>Birth weight</a:t>
            </a:r>
            <a:endParaRPr lang="en-US" sz="12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Dosis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917E5503-BBA8-4909-BE06-18A068146FB1}"/>
              </a:ext>
            </a:extLst>
          </p:cNvPr>
          <p:cNvSpPr txBox="1"/>
          <p:nvPr/>
        </p:nvSpPr>
        <p:spPr>
          <a:xfrm>
            <a:off x="7536841" y="1154514"/>
            <a:ext cx="1177553" cy="369332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Dosis"/>
              </a:rPr>
              <a:t>Gestational age</a:t>
            </a:r>
            <a:endParaRPr lang="en-US" sz="12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Dosis"/>
            </a:endParaRPr>
          </a:p>
        </p:txBody>
      </p:sp>
      <p:sp>
        <p:nvSpPr>
          <p:cNvPr id="12" name="Shape 135"/>
          <p:cNvSpPr/>
          <p:nvPr/>
        </p:nvSpPr>
        <p:spPr>
          <a:xfrm rot="4499367">
            <a:off x="8273655" y="2298912"/>
            <a:ext cx="881478" cy="864587"/>
          </a:xfrm>
          <a:prstGeom prst="wedgeEllipseCallout">
            <a:avLst>
              <a:gd name="adj1" fmla="val 2539"/>
              <a:gd name="adj2" fmla="val 74104"/>
            </a:avLst>
          </a:prstGeom>
          <a:solidFill>
            <a:srgbClr val="A9D03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TextBox 12"/>
          <p:cNvSpPr txBox="1"/>
          <p:nvPr/>
        </p:nvSpPr>
        <p:spPr>
          <a:xfrm>
            <a:off x="8370475" y="2515761"/>
            <a:ext cx="10333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22+43+44 weeks</a:t>
            </a:r>
          </a:p>
        </p:txBody>
      </p:sp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71" y="1523846"/>
            <a:ext cx="1521659" cy="160305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36"/>
          <p:cNvSpPr/>
          <p:nvPr/>
        </p:nvSpPr>
        <p:spPr>
          <a:xfrm rot="2700000" flipH="1" flipV="1">
            <a:off x="3911516" y="1724269"/>
            <a:ext cx="611586" cy="605705"/>
          </a:xfrm>
          <a:prstGeom prst="teardrop">
            <a:avLst>
              <a:gd name="adj" fmla="val 108391"/>
            </a:avLst>
          </a:prstGeom>
          <a:solidFill>
            <a:srgbClr val="FFBC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BC00"/>
              </a:solidFill>
            </a:endParaRPr>
          </a:p>
        </p:txBody>
      </p:sp>
      <p:sp>
        <p:nvSpPr>
          <p:cNvPr id="17" name="TextBox 30">
            <a:extLst>
              <a:ext uri="{FF2B5EF4-FFF2-40B4-BE49-F238E27FC236}">
                <a16:creationId xmlns:a16="http://schemas.microsoft.com/office/drawing/2014/main" id="{917E5503-BBA8-4909-BE06-18A068146FB1}"/>
              </a:ext>
            </a:extLst>
          </p:cNvPr>
          <p:cNvSpPr txBox="1"/>
          <p:nvPr/>
        </p:nvSpPr>
        <p:spPr>
          <a:xfrm>
            <a:off x="3114518" y="1220137"/>
            <a:ext cx="850502" cy="340158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Dosis"/>
              </a:rPr>
              <a:t>Maternal age</a:t>
            </a:r>
            <a:endParaRPr lang="en-US" sz="12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Dosi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34983" y="1749911"/>
            <a:ext cx="91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accent4">
                    <a:lumMod val="50000"/>
                  </a:schemeClr>
                </a:solidFill>
                <a:latin typeface="Dosis" panose="020B0604020202020204" charset="0"/>
              </a:rPr>
              <a:t> </a:t>
            </a:r>
            <a:br>
              <a:rPr lang="en-US" sz="1000" dirty="0" smtClean="0">
                <a:solidFill>
                  <a:schemeClr val="accent4">
                    <a:lumMod val="50000"/>
                  </a:schemeClr>
                </a:solidFill>
                <a:latin typeface="Dosis" panose="020B0604020202020204" charset="0"/>
              </a:rPr>
            </a:br>
            <a:r>
              <a:rPr lang="en-US" sz="12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99</a:t>
            </a:r>
          </a:p>
        </p:txBody>
      </p:sp>
    </p:spTree>
    <p:extLst>
      <p:ext uri="{BB962C8B-B14F-4D97-AF65-F5344CB8AC3E}">
        <p14:creationId xmlns:p14="http://schemas.microsoft.com/office/powerpoint/2010/main" val="336706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Preprocessing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238105" cy="338790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b="1" dirty="0"/>
              <a:t>Matching </a:t>
            </a:r>
            <a:endParaRPr lang="en-US" sz="1800" b="1" dirty="0" smtClean="0"/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Ma*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600" dirty="0"/>
              <a:t> </a:t>
            </a:r>
            <a:r>
              <a:rPr lang="en-US" sz="1600" dirty="0" smtClean="0"/>
              <a:t>Coarsened </a:t>
            </a:r>
            <a:r>
              <a:rPr lang="en-US" sz="1600" dirty="0"/>
              <a:t>Exact Matching (CEM) </a:t>
            </a:r>
            <a:r>
              <a:rPr lang="en-US" sz="1600" dirty="0" smtClean="0"/>
              <a:t>- comparing </a:t>
            </a:r>
            <a:r>
              <a:rPr lang="en-US" sz="1600" dirty="0"/>
              <a:t>two individuals with the same observable </a:t>
            </a:r>
            <a:r>
              <a:rPr lang="en-US" sz="1600" dirty="0">
                <a:solidFill>
                  <a:schemeClr val="bg1"/>
                </a:solidFill>
              </a:rPr>
              <a:t>Ma*◆ </a:t>
            </a:r>
            <a:r>
              <a:rPr lang="en-US" sz="1600" dirty="0" smtClean="0"/>
              <a:t>characteristics</a:t>
            </a:r>
            <a:r>
              <a:rPr lang="en-US" sz="1600" dirty="0"/>
              <a:t>, one of </a:t>
            </a:r>
            <a:r>
              <a:rPr lang="en-US" sz="1600" dirty="0" smtClean="0"/>
              <a:t> whom </a:t>
            </a:r>
            <a:r>
              <a:rPr lang="en-US" sz="1600" dirty="0"/>
              <a:t>was </a:t>
            </a:r>
            <a:r>
              <a:rPr lang="en-US" sz="1600" dirty="0" smtClean="0"/>
              <a:t>treated </a:t>
            </a:r>
            <a:r>
              <a:rPr lang="en-US" sz="1600" dirty="0"/>
              <a:t>and </a:t>
            </a:r>
            <a:r>
              <a:rPr lang="en-US" sz="1600" dirty="0" smtClean="0"/>
              <a:t>the other was not</a:t>
            </a:r>
          </a:p>
          <a:p>
            <a:pPr>
              <a:lnSpc>
                <a:spcPct val="150000"/>
              </a:lnSpc>
              <a:buNone/>
            </a:pPr>
            <a:endParaRPr lang="he-IL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4423" y="4920934"/>
            <a:ext cx="674188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 err="1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Iacus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M., King G., </a:t>
            </a:r>
            <a:r>
              <a:rPr lang="en-US" sz="1050" i="1" dirty="0" err="1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Porro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G. Causal Inference without balance checking: Coarsened Exact Matching. 2011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525" y="2420956"/>
            <a:ext cx="8350377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algn="just">
              <a:lnSpc>
                <a:spcPct val="150000"/>
              </a:lnSpc>
            </a:pPr>
            <a:r>
              <a:rPr lang="en-US" sz="1100" b="1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X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= (X</a:t>
            </a:r>
            <a:r>
              <a:rPr lang="en-US" sz="1100" baseline="-250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1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, X</a:t>
            </a:r>
            <a:r>
              <a:rPr lang="en-US" sz="1100" baseline="-250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2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, ... </a:t>
            </a:r>
            <a:r>
              <a:rPr lang="en-US" sz="1100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X</a:t>
            </a:r>
            <a:r>
              <a:rPr lang="en-US" sz="1100" baseline="-25000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k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):  a column vector of observed values of pretreatment covariates 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 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(Apgar 5, 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gestational age, 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gender, 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weight 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group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132968" y="2794102"/>
            <a:ext cx="58782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1" dirty="0" err="1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D</a:t>
            </a:r>
            <a:r>
              <a:rPr lang="en-US" sz="1100" b="1" i="1" baseline="-25000" dirty="0" err="1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ij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: the distance (similarity) between two items </a:t>
            </a:r>
            <a:r>
              <a:rPr lang="en-US" sz="1100" i="1" dirty="0" err="1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and </a:t>
            </a:r>
            <a:r>
              <a:rPr lang="en-US" sz="1100" i="1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j where</a:t>
            </a:r>
            <a:endParaRPr lang="en-US" sz="1100" i="1" dirty="0">
              <a:solidFill>
                <a:srgbClr val="415665"/>
              </a:solidFill>
              <a:latin typeface="Source Sans Pro"/>
              <a:ea typeface="Source Sans Pro"/>
              <a:cs typeface="Source Sans Pr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730016" y="2660262"/>
                <a:ext cx="1356269" cy="5319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i="1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</m:ctrlPr>
                        </m:sSubPr>
                        <m:e>
                          <m:r>
                            <a:rPr lang="en-US" sz="1100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𝐷</m:t>
                          </m:r>
                        </m:e>
                        <m:sub>
                          <m:r>
                            <a:rPr lang="en-US" sz="1100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  <m:t>𝑖𝑗</m:t>
                          </m:r>
                        </m:sub>
                      </m:sSub>
                      <m:d>
                        <m:dPr>
                          <m:begChr m:val="{"/>
                          <m:endChr m:val=""/>
                          <m:ctrlPr>
                            <a:rPr lang="en-US" sz="1100" i="1">
                              <a:solidFill>
                                <a:srgbClr val="415665"/>
                              </a:solidFill>
                              <a:latin typeface="Cambria Math" panose="02040503050406030204" pitchFamily="18" charset="0"/>
                              <a:ea typeface="Source Sans Pro"/>
                              <a:cs typeface="Source Sans Pro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100" i="1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</m:ctrlPr>
                            </m:eqArrPr>
                            <m:e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&amp;</m:t>
                              </m:r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0</m:t>
                              </m:r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, </m:t>
                              </m:r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𝑖𝑓</m:t>
                              </m:r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100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100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&amp;</m:t>
                              </m:r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∞</m:t>
                              </m:r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, </m:t>
                              </m:r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𝑖𝑓</m:t>
                              </m:r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100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1100" i="1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100">
                                      <a:solidFill>
                                        <a:srgbClr val="415665"/>
                                      </a:solidFill>
                                      <a:latin typeface="Cambria Math" panose="02040503050406030204" pitchFamily="18" charset="0"/>
                                      <a:ea typeface="Source Sans Pro"/>
                                      <a:cs typeface="Source Sans Pro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100">
                                  <a:solidFill>
                                    <a:srgbClr val="415665"/>
                                  </a:solidFill>
                                  <a:latin typeface="Cambria Math" panose="02040503050406030204" pitchFamily="18" charset="0"/>
                                  <a:ea typeface="Source Sans Pro"/>
                                  <a:cs typeface="Source Sans Pro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200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16" y="2660262"/>
                <a:ext cx="1356269" cy="531940"/>
              </a:xfrm>
              <a:prstGeom prst="rect">
                <a:avLst/>
              </a:prstGeom>
              <a:blipFill>
                <a:blip r:embed="rId2"/>
                <a:stretch>
                  <a:fillRect l="-40541" t="-184091" r="-450" b="-26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1132968" y="3137359"/>
            <a:ext cx="23920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i="1" dirty="0" err="1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R</a:t>
            </a:r>
            <a:r>
              <a:rPr lang="en-US" sz="1100" b="1" i="1" baseline="-25000" dirty="0" err="1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</a:t>
            </a:r>
            <a:r>
              <a:rPr lang="en-US" sz="1100" i="1" baseline="-250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: 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rank of each variable </a:t>
            </a:r>
            <a:r>
              <a:rPr lang="en-US" sz="1100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within a bin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699867" y="3321319"/>
            <a:ext cx="3104827" cy="15311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457200" algn="just">
              <a:lnSpc>
                <a:spcPct val="150000"/>
              </a:lnSpc>
            </a:pP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For each </a:t>
            </a:r>
            <a:r>
              <a:rPr lang="en-US" sz="1100" i="1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and </a:t>
            </a:r>
            <a:r>
              <a:rPr lang="en-US" sz="11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j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in "untreated cases"</a:t>
            </a:r>
          </a:p>
          <a:p>
            <a:pPr marL="457200" algn="just">
              <a:lnSpc>
                <a:spcPct val="150000"/>
              </a:lnSpc>
            </a:pP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	Calculate </a:t>
            </a:r>
            <a:r>
              <a:rPr lang="en-US" sz="1100" i="1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D</a:t>
            </a:r>
            <a:r>
              <a:rPr lang="en-US" sz="1100" i="1" baseline="-25000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ij</a:t>
            </a:r>
            <a:endParaRPr lang="en-US" sz="1100" i="1" baseline="-25000" dirty="0">
              <a:solidFill>
                <a:srgbClr val="415665"/>
              </a:solidFill>
              <a:latin typeface="Source Sans Pro"/>
              <a:ea typeface="Source Sans Pro"/>
              <a:cs typeface="Source Sans Pro"/>
            </a:endParaRPr>
          </a:p>
          <a:p>
            <a:pPr marL="457200" algn="just">
              <a:lnSpc>
                <a:spcPct val="150000"/>
              </a:lnSpc>
            </a:pP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	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If </a:t>
            </a:r>
            <a:r>
              <a:rPr lang="en-US" sz="1100" i="1" dirty="0" err="1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D</a:t>
            </a:r>
            <a:r>
              <a:rPr lang="en-US" sz="1100" i="1" baseline="-25000" dirty="0" err="1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ij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= 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0 then </a:t>
            </a:r>
            <a:r>
              <a:rPr lang="en-US" sz="1100" i="1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R</a:t>
            </a:r>
            <a:r>
              <a:rPr lang="en-US" sz="1100" i="1" baseline="-25000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ij</a:t>
            </a:r>
            <a:r>
              <a:rPr lang="en-US" sz="11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= </a:t>
            </a:r>
            <a:r>
              <a:rPr lang="en-US" sz="1100" i="1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R</a:t>
            </a:r>
            <a:r>
              <a:rPr lang="en-US" sz="1100" i="1" baseline="-25000" dirty="0" err="1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ij</a:t>
            </a:r>
            <a:r>
              <a:rPr lang="en-US" sz="11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+1</a:t>
            </a:r>
            <a:endParaRPr lang="en-US" sz="1100" dirty="0">
              <a:solidFill>
                <a:srgbClr val="415665"/>
              </a:solidFill>
              <a:latin typeface="Source Sans Pro"/>
              <a:ea typeface="Source Sans Pro"/>
              <a:cs typeface="Source Sans Pro"/>
            </a:endParaRPr>
          </a:p>
          <a:p>
            <a:pPr marL="457200" algn="just">
              <a:lnSpc>
                <a:spcPct val="150000"/>
              </a:lnSpc>
            </a:pP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	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Add item </a:t>
            </a:r>
            <a:r>
              <a:rPr lang="en-US" sz="11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j 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to potential match to </a:t>
            </a:r>
            <a:r>
              <a:rPr lang="en-US" sz="1100" i="1" dirty="0" err="1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i</a:t>
            </a:r>
            <a:endParaRPr lang="en-US" sz="1100" i="1" dirty="0">
              <a:solidFill>
                <a:srgbClr val="415665"/>
              </a:solidFill>
              <a:latin typeface="Source Sans Pro"/>
              <a:ea typeface="Source Sans Pro"/>
              <a:cs typeface="Source Sans Pro"/>
            </a:endParaRPr>
          </a:p>
          <a:p>
            <a:pPr marL="457200" algn="just">
              <a:lnSpc>
                <a:spcPct val="150000"/>
              </a:lnSpc>
            </a:pP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               If </a:t>
            </a:r>
            <a:r>
              <a:rPr lang="en-US" sz="11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j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was already used</a:t>
            </a:r>
          </a:p>
          <a:p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	</a:t>
            </a:r>
            <a:r>
              <a:rPr lang="en-US" sz="1100" i="1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100" i="1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             j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=</a:t>
            </a:r>
            <a:r>
              <a:rPr lang="en-US" sz="1100" i="1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j</a:t>
            </a:r>
            <a:r>
              <a:rPr lang="en-US" sz="11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+1</a:t>
            </a:r>
            <a:r>
              <a:rPr lang="en-US" sz="11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	</a:t>
            </a:r>
          </a:p>
        </p:txBody>
      </p:sp>
      <p:sp>
        <p:nvSpPr>
          <p:cNvPr id="13" name="Striped Right Arrow 12"/>
          <p:cNvSpPr/>
          <p:nvPr/>
        </p:nvSpPr>
        <p:spPr>
          <a:xfrm>
            <a:off x="1904766" y="3874933"/>
            <a:ext cx="1636699" cy="607039"/>
          </a:xfrm>
          <a:prstGeom prst="stripedRightArrow">
            <a:avLst/>
          </a:prstGeom>
          <a:solidFill>
            <a:srgbClr val="FFBC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Pseudo code</a:t>
            </a:r>
          </a:p>
        </p:txBody>
      </p:sp>
    </p:spTree>
    <p:extLst>
      <p:ext uri="{BB962C8B-B14F-4D97-AF65-F5344CB8AC3E}">
        <p14:creationId xmlns:p14="http://schemas.microsoft.com/office/powerpoint/2010/main" val="311904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Modeling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19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2180734" y="1140000"/>
            <a:ext cx="5096046" cy="3219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71385" y="4220671"/>
                <a:ext cx="4572000" cy="83247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𝐶</m:t>
                        </m:r>
                      </m:e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𝐵</m:t>
                        </m:r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,</m:t>
                        </m:r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𝐴</m:t>
                        </m:r>
                      </m:e>
                    </m:d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C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|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B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)∗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B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|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A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)∗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A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)   ↦ </m:t>
                    </m:r>
                  </m:oMath>
                </a14:m>
                <a:r>
                  <a:rPr lang="en-US" dirty="0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</a:rPr>
                  <a:t>p+ </a:t>
                </a:r>
              </a:p>
              <a:p>
                <a:pPr marL="342900" indent="-342900" algn="just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𝐶</m:t>
                        </m:r>
                      </m:e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𝐵</m:t>
                        </m:r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,~</m:t>
                        </m:r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𝐴</m:t>
                        </m:r>
                      </m:e>
                    </m:d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d>
                      <m:dPr>
                        <m:ctrlPr>
                          <a:rPr lang="en-US" i="1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C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B</m:t>
                        </m:r>
                      </m:e>
                    </m:d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∗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d>
                      <m:dPr>
                        <m:ctrlPr>
                          <a:rPr lang="en-US" i="1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B</m:t>
                        </m:r>
                      </m:e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A</m:t>
                        </m:r>
                      </m:e>
                    </m:d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∗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d>
                      <m:dPr>
                        <m:ctrlPr>
                          <a:rPr lang="en-US" i="1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A</m:t>
                        </m:r>
                      </m:e>
                    </m:d>
                    <m:r>
                      <a:rPr lang="en-US" b="0" i="0" smtClean="0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  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↦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</a:rPr>
                      <m:t>p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</a:rPr>
                      <m:t>−</m:t>
                    </m:r>
                  </m:oMath>
                </a14:m>
                <a:endParaRPr lang="en-US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85" y="4220671"/>
                <a:ext cx="4572000" cy="832472"/>
              </a:xfrm>
              <a:prstGeom prst="rect">
                <a:avLst/>
              </a:prstGeom>
              <a:blipFill>
                <a:blip r:embed="rId3"/>
                <a:stretch>
                  <a:fillRect l="-533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90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44425" y="1407446"/>
            <a:ext cx="8299575" cy="3387900"/>
          </a:xfrm>
        </p:spPr>
        <p:txBody>
          <a:bodyPr/>
          <a:lstStyle/>
          <a:p>
            <a:pPr marL="285750" indent="-285750">
              <a:lnSpc>
                <a:spcPts val="2400"/>
              </a:lnSpc>
            </a:pPr>
            <a:r>
              <a:rPr lang="en-US" sz="1800" dirty="0" smtClean="0"/>
              <a:t>Sepsis is a life–threatening condition, an </a:t>
            </a:r>
            <a:r>
              <a:rPr lang="en-US" sz="1800" dirty="0"/>
              <a:t>immune response triggered by blood-stream </a:t>
            </a:r>
            <a:r>
              <a:rPr lang="en-US" sz="1800" dirty="0" smtClean="0"/>
              <a:t>infection</a:t>
            </a:r>
          </a:p>
          <a:p>
            <a:pPr>
              <a:lnSpc>
                <a:spcPct val="150000"/>
              </a:lnSpc>
            </a:pPr>
            <a:endParaRPr lang="en-US" sz="2000" dirty="0" smtClean="0"/>
          </a:p>
          <a:p>
            <a:pPr>
              <a:lnSpc>
                <a:spcPts val="2400"/>
              </a:lnSpc>
              <a:buNone/>
            </a:pPr>
            <a:endParaRPr lang="en-US" sz="1800" dirty="0" smtClean="0"/>
          </a:p>
          <a:p>
            <a:pPr marL="285750" indent="-285750">
              <a:lnSpc>
                <a:spcPts val="2400"/>
              </a:lnSpc>
            </a:pPr>
            <a:r>
              <a:rPr lang="en-US" sz="1800" dirty="0" smtClean="0"/>
              <a:t>Neonatal </a:t>
            </a:r>
            <a:r>
              <a:rPr lang="en-US" sz="1800" dirty="0"/>
              <a:t>Sepsis </a:t>
            </a:r>
            <a:r>
              <a:rPr lang="en-US" sz="1800" dirty="0" smtClean="0"/>
              <a:t>occurs during </a:t>
            </a:r>
            <a:r>
              <a:rPr lang="en-US" sz="1800" dirty="0"/>
              <a:t>the first </a:t>
            </a:r>
            <a:r>
              <a:rPr lang="en-US" sz="1800" dirty="0" smtClean="0"/>
              <a:t>4 </a:t>
            </a:r>
            <a:r>
              <a:rPr lang="en-US" sz="1800" dirty="0"/>
              <a:t>weeks after birth (the neonatal </a:t>
            </a:r>
            <a:r>
              <a:rPr lang="en-US" sz="1800" dirty="0" smtClean="0"/>
              <a:t>period)</a:t>
            </a:r>
          </a:p>
          <a:p>
            <a:pPr>
              <a:lnSpc>
                <a:spcPts val="2400"/>
              </a:lnSpc>
            </a:pPr>
            <a:endParaRPr lang="en-US" sz="2000" dirty="0" smtClean="0"/>
          </a:p>
          <a:p>
            <a:pPr>
              <a:lnSpc>
                <a:spcPts val="2400"/>
              </a:lnSpc>
              <a:buNone/>
            </a:pPr>
            <a:endParaRPr lang="en-US" sz="1800" dirty="0"/>
          </a:p>
          <a:p>
            <a:pPr marL="285750" indent="-285750">
              <a:lnSpc>
                <a:spcPts val="2400"/>
              </a:lnSpc>
            </a:pPr>
            <a:r>
              <a:rPr lang="en-US" sz="1800" dirty="0" smtClean="0"/>
              <a:t>Case </a:t>
            </a:r>
            <a:r>
              <a:rPr lang="en-US" sz="1800" dirty="0"/>
              <a:t>fatality of </a:t>
            </a:r>
            <a:r>
              <a:rPr lang="en-US" sz="1800" dirty="0" smtClean="0"/>
              <a:t>26-46%, including mortality </a:t>
            </a:r>
            <a:r>
              <a:rPr lang="en-US" sz="1800" dirty="0"/>
              <a:t>and long term morbidity, as well as neurodevelopmental  complications</a:t>
            </a:r>
            <a:r>
              <a:rPr lang="en-US" sz="2000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0DB7C4"/>
                </a:solidFill>
              </a:rPr>
              <a:t>2</a:t>
            </a:fld>
            <a:endParaRPr lang="en">
              <a:solidFill>
                <a:srgbClr val="0DB7C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424" y="2124629"/>
            <a:ext cx="823426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Singer 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M. et 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al. The Third International Consensus Definitions for Sepsis and Septic Shock (Sepsis-3). JAMA. 2016; 315(8):801-810</a:t>
            </a:r>
          </a:p>
        </p:txBody>
      </p:sp>
      <p:sp>
        <p:nvSpPr>
          <p:cNvPr id="8" name="Rectangle 7"/>
          <p:cNvSpPr/>
          <p:nvPr/>
        </p:nvSpPr>
        <p:spPr>
          <a:xfrm>
            <a:off x="844424" y="3173432"/>
            <a:ext cx="7900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Dong Y, Speer CP . Late-onset neonatal sepsis: recent developments Archives of Disease in Childhood - Fetal and Neonatal Edition. 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2014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844423" y="4398813"/>
            <a:ext cx="7900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1200"/>
            </a:pP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Clark, 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R.H et. al. 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Nosocomial infection in the NICU: a medical complication or unavoidable problem? 2004. Journal 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of perinatology 24 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6, 382-8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.</a:t>
            </a:r>
            <a:endParaRPr lang="en-US" sz="1050" i="1" dirty="0">
              <a:solidFill>
                <a:srgbClr val="37737D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10" name="Slide Number Placeholder 3"/>
          <p:cNvSpPr txBox="1">
            <a:spLocks/>
          </p:cNvSpPr>
          <p:nvPr/>
        </p:nvSpPr>
        <p:spPr>
          <a:xfrm>
            <a:off x="0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638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666326"/>
              </p:ext>
            </p:extLst>
          </p:nvPr>
        </p:nvGraphicFramePr>
        <p:xfrm>
          <a:off x="1452282" y="-17589"/>
          <a:ext cx="7762659" cy="5161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Visio" r:id="rId3" imgW="10451944" imgH="9506019" progId="Visio.Drawing.15">
                  <p:embed/>
                </p:oleObj>
              </mc:Choice>
              <mc:Fallback>
                <p:oleObj name="Visio" r:id="rId3" imgW="10451944" imgH="950601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282" y="-17589"/>
                        <a:ext cx="7762659" cy="51610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5239" y="3773209"/>
                <a:ext cx="3097130" cy="1329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1000"/>
                  </a:spcAft>
                </a:pPr>
                <a:r>
                  <a:rPr lang="en-US" sz="1050" dirty="0" smtClean="0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</a:rPr>
                  <a:t>C </a:t>
                </a:r>
                <a:r>
                  <a:rPr lang="en-US" sz="1050" dirty="0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</a:rPr>
                  <a:t>cost of a node,  C=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1050" i="1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050" i="1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</m:ctrlPr>
                          </m:eqArrPr>
                          <m:e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−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1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,  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𝑛𝑒𝑔𝑎𝑡𝑖𝑣𝑒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 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𝑏𝑙𝑜𝑜𝑑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 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𝑐𝑢𝑙𝑡𝑢𝑟𝑒</m:t>
                            </m:r>
                          </m:e>
                          <m:e/>
                          <m:e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0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, 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𝑐𝑢𝑙𝑡𝑢𝑟𝑒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 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𝑤𝑎𝑠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 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𝑛𝑜𝑡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 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𝑜𝑏𝑡𝑎𝑖𝑛𝑒𝑑</m:t>
                            </m:r>
                          </m:e>
                          <m:e/>
                          <m:e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𝑋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,  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𝑝𝑜𝑠𝑖𝑡𝑖𝑣𝑒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 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𝑏𝑙𝑜𝑜𝑑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 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𝑐𝑢𝑙𝑡𝑢𝑟𝑒</m:t>
                            </m:r>
                            <m:r>
                              <a:rPr lang="en-US" sz="1050">
                                <a:solidFill>
                                  <a:srgbClr val="415665"/>
                                </a:solidFill>
                                <a:latin typeface="Cambria Math" panose="02040503050406030204" pitchFamily="18" charset="0"/>
                                <a:ea typeface="Source Sans Pro"/>
                                <a:cs typeface="Source Sans Pro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sz="1050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39" y="3773209"/>
                <a:ext cx="3097130" cy="13292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05239" y="4241587"/>
            <a:ext cx="6377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</a:rPr>
              <a:t>Note: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Modeling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24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21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29911" y="-154059"/>
            <a:ext cx="3552600" cy="1140000"/>
          </a:xfrm>
        </p:spPr>
        <p:txBody>
          <a:bodyPr/>
          <a:lstStyle/>
          <a:p>
            <a:r>
              <a:rPr lang="en-US" dirty="0" smtClean="0"/>
              <a:t>Results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Exploratory analysis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109130"/>
              </p:ext>
            </p:extLst>
          </p:nvPr>
        </p:nvGraphicFramePr>
        <p:xfrm>
          <a:off x="2510971" y="985941"/>
          <a:ext cx="4230914" cy="4067664"/>
        </p:xfrm>
        <a:graphic>
          <a:graphicData uri="http://schemas.openxmlformats.org/drawingml/2006/table">
            <a:tbl>
              <a:tblPr rtl="1" firstRow="1" firstCol="1" bandRow="1"/>
              <a:tblGrid>
                <a:gridCol w="412214">
                  <a:extLst>
                    <a:ext uri="{9D8B030D-6E8A-4147-A177-3AD203B41FA5}">
                      <a16:colId xmlns:a16="http://schemas.microsoft.com/office/drawing/2014/main" val="1659882464"/>
                    </a:ext>
                  </a:extLst>
                </a:gridCol>
                <a:gridCol w="829632">
                  <a:extLst>
                    <a:ext uri="{9D8B030D-6E8A-4147-A177-3AD203B41FA5}">
                      <a16:colId xmlns:a16="http://schemas.microsoft.com/office/drawing/2014/main" val="1291750688"/>
                    </a:ext>
                  </a:extLst>
                </a:gridCol>
                <a:gridCol w="1218944">
                  <a:extLst>
                    <a:ext uri="{9D8B030D-6E8A-4147-A177-3AD203B41FA5}">
                      <a16:colId xmlns:a16="http://schemas.microsoft.com/office/drawing/2014/main" val="4058566849"/>
                    </a:ext>
                  </a:extLst>
                </a:gridCol>
                <a:gridCol w="1770124">
                  <a:extLst>
                    <a:ext uri="{9D8B030D-6E8A-4147-A177-3AD203B41FA5}">
                      <a16:colId xmlns:a16="http://schemas.microsoft.com/office/drawing/2014/main" val="492385248"/>
                    </a:ext>
                  </a:extLst>
                </a:gridCol>
              </a:tblGrid>
              <a:tr h="17732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696648"/>
                  </a:ext>
                </a:extLst>
              </a:tr>
              <a:tr h="173463"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4999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Overall </a:t>
                      </a:r>
                      <a:r>
                        <a:rPr lang="en-US" sz="900" i="1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(2011-mar 2017)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640280"/>
                  </a:ext>
                </a:extLst>
              </a:tr>
              <a:tr h="193214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54%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2700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Gender </a:t>
                      </a:r>
                      <a:r>
                        <a:rPr lang="en-US" sz="900" i="1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(male)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49406"/>
                  </a:ext>
                </a:extLst>
              </a:tr>
              <a:tr h="21124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26%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1291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Twins or triplets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444541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35.5 (3.8)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Gestational age </a:t>
                      </a:r>
                      <a:r>
                        <a:rPr lang="en-US" sz="900" i="1" dirty="0" smtClean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(mean </a:t>
                      </a:r>
                      <a:r>
                        <a:rPr lang="en-US" sz="900" i="1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900" i="1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sd</a:t>
                      </a:r>
                      <a:r>
                        <a:rPr lang="en-US" sz="900" i="1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))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1176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1st Q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513223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Median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044244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3rd Q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806916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Apgar 1 score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360672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18%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897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Poor (0-5)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7021896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1761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Intermediate (6-8)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3297950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47%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2326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Normal (9-10)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955657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Apgar 5 score 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905322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132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Poor (0-5)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110504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1443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Intermediate (6-8)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412812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68%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3409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Normal (9-10)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29910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Birth type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884771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52%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2581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Caesarean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761927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39%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1963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Vaginal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223301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250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Vacuum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43290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Unknown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8323450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14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Breech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500749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18%</a:t>
                      </a: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883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Blood culture taken </a:t>
                      </a:r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808704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81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First positive culture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517377"/>
                  </a:ext>
                </a:extLst>
              </a:tr>
              <a:tr h="15205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91%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802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solidFill>
                            <a:srgbClr val="595959"/>
                          </a:solidFill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First negative culture</a:t>
                      </a:r>
                      <a:endParaRPr lang="en-US" sz="90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/>
                      <a:endParaRPr lang="en-US" sz="900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cs typeface="Arial" panose="020B0604020202020204" pitchFamily="34" charset="0"/>
                      </a:endParaRPr>
                    </a:p>
                  </a:txBody>
                  <a:tcPr marL="41986" marR="41986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6348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8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22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Exploratory analysis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692825"/>
              </p:ext>
            </p:extLst>
          </p:nvPr>
        </p:nvGraphicFramePr>
        <p:xfrm>
          <a:off x="1968694" y="1801041"/>
          <a:ext cx="5034449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1443378">
                  <a:extLst>
                    <a:ext uri="{9D8B030D-6E8A-4147-A177-3AD203B41FA5}">
                      <a16:colId xmlns:a16="http://schemas.microsoft.com/office/drawing/2014/main" val="2858173330"/>
                    </a:ext>
                  </a:extLst>
                </a:gridCol>
                <a:gridCol w="818582">
                  <a:extLst>
                    <a:ext uri="{9D8B030D-6E8A-4147-A177-3AD203B41FA5}">
                      <a16:colId xmlns:a16="http://schemas.microsoft.com/office/drawing/2014/main" val="3041680996"/>
                    </a:ext>
                  </a:extLst>
                </a:gridCol>
                <a:gridCol w="924163">
                  <a:extLst>
                    <a:ext uri="{9D8B030D-6E8A-4147-A177-3AD203B41FA5}">
                      <a16:colId xmlns:a16="http://schemas.microsoft.com/office/drawing/2014/main" val="2567549961"/>
                    </a:ext>
                  </a:extLst>
                </a:gridCol>
                <a:gridCol w="924163">
                  <a:extLst>
                    <a:ext uri="{9D8B030D-6E8A-4147-A177-3AD203B41FA5}">
                      <a16:colId xmlns:a16="http://schemas.microsoft.com/office/drawing/2014/main" val="1178505523"/>
                    </a:ext>
                  </a:extLst>
                </a:gridCol>
                <a:gridCol w="924163">
                  <a:extLst>
                    <a:ext uri="{9D8B030D-6E8A-4147-A177-3AD203B41FA5}">
                      <a16:colId xmlns:a16="http://schemas.microsoft.com/office/drawing/2014/main" val="4218984346"/>
                    </a:ext>
                  </a:extLst>
                </a:gridCol>
              </a:tblGrid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Coef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std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pval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17957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dirty="0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Gestational age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-0.3750 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0.029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-12.930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0.000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472942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Gender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-0.0024 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0.186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-0.013    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0.990    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3634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Apgar5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-0.0855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0.064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-1.344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0.017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63229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Maternal age        </a:t>
                      </a:r>
                      <a:r>
                        <a:rPr lang="en-US" sz="1000" i="1" dirty="0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i="1" dirty="0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000" i="1" dirty="0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-0.0231    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0.016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-1.429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0.153    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103984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Fetus Count      </a:t>
                      </a:r>
                      <a:r>
                        <a:rPr lang="he-IL" sz="10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0.0843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0.168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0.502 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0.616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708224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SGA                </a:t>
                      </a:r>
                      <a:r>
                        <a:rPr lang="he-IL" sz="10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0.4140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0.239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1.735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0.083 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08402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Birth Type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-0.0937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0.198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-0.472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0.637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184143"/>
                  </a:ext>
                </a:extLst>
              </a:tr>
            </a:tbl>
          </a:graphicData>
        </a:graphic>
      </p:graphicFrame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786368" y="1151195"/>
            <a:ext cx="8238105" cy="2979353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dirty="0">
                <a:latin typeface="Source Sans Pro" panose="020B0503030403020204" pitchFamily="34" charset="0"/>
                <a:ea typeface="Calibri" panose="020F0502020204030204" pitchFamily="34" charset="0"/>
              </a:rPr>
              <a:t>Logistic regression for positive blood </a:t>
            </a:r>
            <a:r>
              <a:rPr lang="en-US" sz="1800" dirty="0" smtClean="0">
                <a:latin typeface="Source Sans Pro" panose="020B0503030403020204" pitchFamily="34" charset="0"/>
                <a:ea typeface="Calibri" panose="020F0502020204030204" pitchFamily="34" charset="0"/>
              </a:rPr>
              <a:t>culture </a:t>
            </a:r>
            <a:r>
              <a:rPr lang="en-US" sz="1400" dirty="0">
                <a:latin typeface="Source Sans Pro" panose="020B0503030403020204" pitchFamily="34" charset="0"/>
                <a:ea typeface="Calibri" panose="020F0502020204030204" pitchFamily="34" charset="0"/>
              </a:rPr>
              <a:t>R</a:t>
            </a:r>
            <a:r>
              <a:rPr lang="en-US" sz="1400" baseline="30000" dirty="0">
                <a:latin typeface="Source Sans Pro" panose="020B0503030403020204" pitchFamily="34" charset="0"/>
                <a:ea typeface="Calibri" panose="020F0502020204030204" pitchFamily="34" charset="0"/>
              </a:rPr>
              <a:t>2</a:t>
            </a:r>
            <a:r>
              <a:rPr lang="en-US" sz="1400" dirty="0">
                <a:latin typeface="Source Sans Pro" panose="020B0503030403020204" pitchFamily="34" charset="0"/>
                <a:ea typeface="Calibri" panose="020F0502020204030204" pitchFamily="34" charset="0"/>
              </a:rPr>
              <a:t>=0.26</a:t>
            </a:r>
            <a:endParaRPr lang="en-US" sz="1400" dirty="0">
              <a:latin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</a:pPr>
            <a:endParaRPr lang="en-US" sz="1800" dirty="0">
              <a:latin typeface="Source Sans Pro" panose="020B0503030403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800" b="1" dirty="0" smtClean="0"/>
              <a:t> </a:t>
            </a:r>
          </a:p>
          <a:p>
            <a:pPr>
              <a:lnSpc>
                <a:spcPct val="150000"/>
              </a:lnSpc>
              <a:buNone/>
            </a:pPr>
            <a:endParaRPr lang="he-IL" sz="1800" dirty="0"/>
          </a:p>
        </p:txBody>
      </p:sp>
    </p:spTree>
    <p:extLst>
      <p:ext uri="{BB962C8B-B14F-4D97-AF65-F5344CB8AC3E}">
        <p14:creationId xmlns:p14="http://schemas.microsoft.com/office/powerpoint/2010/main" val="357064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23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Exploratory analysis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990027248"/>
              </p:ext>
            </p:extLst>
          </p:nvPr>
        </p:nvGraphicFramePr>
        <p:xfrm>
          <a:off x="1709070" y="1857103"/>
          <a:ext cx="5375910" cy="2735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779110" y="1260052"/>
            <a:ext cx="8238105" cy="2979353"/>
          </a:xfrm>
        </p:spPr>
        <p:txBody>
          <a:bodyPr/>
          <a:lstStyle/>
          <a:p>
            <a:r>
              <a:rPr lang="en-US" sz="1800" dirty="0">
                <a:latin typeface="Source Sans Pro" panose="020B0503030403020204" pitchFamily="34" charset="0"/>
                <a:ea typeface="Calibri" panose="020F0502020204030204" pitchFamily="34" charset="0"/>
              </a:rPr>
              <a:t>Culture withdrawal rate, by </a:t>
            </a:r>
            <a:r>
              <a:rPr lang="en-US" sz="1800" dirty="0">
                <a:latin typeface="Source Sans Pro" panose="020B0503030403020204" pitchFamily="34" charset="0"/>
              </a:rPr>
              <a:t>gestational age</a:t>
            </a:r>
            <a:endParaRPr lang="en-US" sz="1400" dirty="0">
              <a:latin typeface="Source Sans Pro" panose="020B0503030403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sz="1800" dirty="0">
              <a:latin typeface="Source Sans Pro" panose="020B0503030403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800" b="1" dirty="0" smtClean="0"/>
              <a:t> </a:t>
            </a:r>
          </a:p>
          <a:p>
            <a:pPr>
              <a:lnSpc>
                <a:spcPct val="150000"/>
              </a:lnSpc>
              <a:buNone/>
            </a:pPr>
            <a:endParaRPr lang="he-I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4112716" y="4682567"/>
            <a:ext cx="1052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415665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ource Sans Pro"/>
                <a:sym typeface="Source Sans Pro"/>
              </a:rPr>
              <a:t>p&lt;0.05</a:t>
            </a:r>
            <a:endParaRPr lang="en-US" i="1" dirty="0">
              <a:solidFill>
                <a:srgbClr val="415665"/>
              </a:solidFill>
              <a:latin typeface="Source Sans Pro" panose="020B0503030403020204" pitchFamily="34" charset="0"/>
              <a:ea typeface="Calibri" panose="020F0502020204030204" pitchFamily="34" charset="0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56699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23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Exploratory analysis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69525" y="1140000"/>
            <a:ext cx="8238105" cy="2979353"/>
          </a:xfrm>
        </p:spPr>
        <p:txBody>
          <a:bodyPr/>
          <a:lstStyle/>
          <a:p>
            <a:r>
              <a:rPr lang="en-US" sz="1800" dirty="0" smtClean="0">
                <a:latin typeface="Source Sans Pro" panose="020B0503030403020204" pitchFamily="34" charset="0"/>
              </a:rPr>
              <a:t>Positive </a:t>
            </a:r>
            <a:r>
              <a:rPr lang="en-US" sz="1800" dirty="0">
                <a:latin typeface="Source Sans Pro" panose="020B0503030403020204" pitchFamily="34" charset="0"/>
              </a:rPr>
              <a:t>culture detection rate, by </a:t>
            </a:r>
            <a:r>
              <a:rPr lang="en-US" sz="1800" dirty="0" smtClean="0">
                <a:latin typeface="Source Sans Pro" panose="020B0503030403020204" pitchFamily="34" charset="0"/>
              </a:rPr>
              <a:t>gestational age</a:t>
            </a:r>
            <a:endParaRPr lang="en-US" sz="1400" dirty="0">
              <a:latin typeface="Source Sans Pro" panose="020B0503030403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800" b="1" dirty="0" smtClean="0"/>
              <a:t> </a:t>
            </a:r>
          </a:p>
          <a:p>
            <a:pPr>
              <a:lnSpc>
                <a:spcPct val="150000"/>
              </a:lnSpc>
              <a:buNone/>
            </a:pPr>
            <a:endParaRPr lang="he-IL" sz="1800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937329373"/>
              </p:ext>
            </p:extLst>
          </p:nvPr>
        </p:nvGraphicFramePr>
        <p:xfrm>
          <a:off x="1422594" y="1697037"/>
          <a:ext cx="6355261" cy="2968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12716" y="4682567"/>
            <a:ext cx="1052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415665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ource Sans Pro"/>
                <a:sym typeface="Source Sans Pro"/>
              </a:rPr>
              <a:t>p&lt;0.05</a:t>
            </a:r>
            <a:endParaRPr lang="en-US" i="1" dirty="0">
              <a:solidFill>
                <a:srgbClr val="415665"/>
              </a:solidFill>
              <a:latin typeface="Source Sans Pro" panose="020B0503030403020204" pitchFamily="34" charset="0"/>
              <a:ea typeface="Calibri" panose="020F0502020204030204" pitchFamily="34" charset="0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6709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Exploratory analysis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69525" y="1140000"/>
            <a:ext cx="8238105" cy="2979353"/>
          </a:xfrm>
        </p:spPr>
        <p:txBody>
          <a:bodyPr/>
          <a:lstStyle/>
          <a:p>
            <a:r>
              <a:rPr lang="en-US" sz="1800" dirty="0">
                <a:latin typeface="Source Sans Pro" panose="020B0503030403020204" pitchFamily="34" charset="0"/>
              </a:rPr>
              <a:t>First positive culture </a:t>
            </a:r>
            <a:r>
              <a:rPr lang="en-US" sz="1800" dirty="0" smtClean="0">
                <a:latin typeface="Source Sans Pro" panose="020B0503030403020204" pitchFamily="34" charset="0"/>
              </a:rPr>
              <a:t>detection rate</a:t>
            </a:r>
            <a:r>
              <a:rPr lang="en-US" sz="1800" dirty="0">
                <a:latin typeface="Source Sans Pro" panose="020B0503030403020204" pitchFamily="34" charset="0"/>
              </a:rPr>
              <a:t>, by </a:t>
            </a:r>
            <a:r>
              <a:rPr lang="en-US" sz="1800" dirty="0" smtClean="0">
                <a:latin typeface="Source Sans Pro" panose="020B0503030403020204" pitchFamily="34" charset="0"/>
              </a:rPr>
              <a:t>gestational age</a:t>
            </a:r>
            <a:endParaRPr lang="en-US" sz="1400" dirty="0">
              <a:latin typeface="Source Sans Pro" panose="020B0503030403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800" b="1" dirty="0" smtClean="0"/>
              <a:t> </a:t>
            </a:r>
          </a:p>
          <a:p>
            <a:pPr>
              <a:lnSpc>
                <a:spcPct val="150000"/>
              </a:lnSpc>
              <a:buNone/>
            </a:pPr>
            <a:endParaRPr lang="he-IL" sz="1800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255343738"/>
              </p:ext>
            </p:extLst>
          </p:nvPr>
        </p:nvGraphicFramePr>
        <p:xfrm>
          <a:off x="1552385" y="1681999"/>
          <a:ext cx="6173374" cy="3000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112716" y="4682567"/>
            <a:ext cx="1052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415665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ource Sans Pro"/>
                <a:sym typeface="Source Sans Pro"/>
              </a:rPr>
              <a:t>NS</a:t>
            </a:r>
            <a:endParaRPr lang="en-US" i="1" dirty="0">
              <a:solidFill>
                <a:srgbClr val="415665"/>
              </a:solidFill>
              <a:latin typeface="Source Sans Pro" panose="020B0503030403020204" pitchFamily="34" charset="0"/>
              <a:ea typeface="Calibri" panose="020F0502020204030204" pitchFamily="34" charset="0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16305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26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Exploratory analysis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69525" y="1140000"/>
            <a:ext cx="8238105" cy="2979353"/>
          </a:xfrm>
        </p:spPr>
        <p:txBody>
          <a:bodyPr/>
          <a:lstStyle/>
          <a:p>
            <a:r>
              <a:rPr lang="en-US" sz="1800" dirty="0">
                <a:latin typeface="Source Sans Pro" panose="020B0503030403020204" pitchFamily="34" charset="0"/>
              </a:rPr>
              <a:t>Mean </a:t>
            </a:r>
            <a:r>
              <a:rPr lang="en-US" sz="1600" dirty="0">
                <a:latin typeface="Source Sans Pro" panose="020B0503030403020204" pitchFamily="34" charset="0"/>
              </a:rPr>
              <a:t>(±</a:t>
            </a:r>
            <a:r>
              <a:rPr lang="en-US" sz="1600" dirty="0" err="1">
                <a:latin typeface="Source Sans Pro" panose="020B0503030403020204" pitchFamily="34" charset="0"/>
              </a:rPr>
              <a:t>std</a:t>
            </a:r>
            <a:r>
              <a:rPr lang="en-US" sz="1800" dirty="0">
                <a:latin typeface="Source Sans Pro" panose="020B0503030403020204" pitchFamily="34" charset="0"/>
              </a:rPr>
              <a:t>) of days from NICU admission to first blood culture</a:t>
            </a:r>
            <a:r>
              <a:rPr lang="en-US" sz="1800" b="1" dirty="0" smtClean="0"/>
              <a:t> </a:t>
            </a:r>
          </a:p>
          <a:p>
            <a:pPr>
              <a:lnSpc>
                <a:spcPct val="150000"/>
              </a:lnSpc>
              <a:buNone/>
            </a:pPr>
            <a:endParaRPr lang="he-IL" sz="1800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758012120"/>
              </p:ext>
            </p:extLst>
          </p:nvPr>
        </p:nvGraphicFramePr>
        <p:xfrm>
          <a:off x="960504" y="1726975"/>
          <a:ext cx="6954350" cy="2852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728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24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69525" y="1140000"/>
            <a:ext cx="8238105" cy="2979353"/>
          </a:xfrm>
        </p:spPr>
        <p:txBody>
          <a:bodyPr/>
          <a:lstStyle/>
          <a:p>
            <a:r>
              <a:rPr lang="en-US" sz="1800" dirty="0"/>
              <a:t>Heart rate monitoring trend 12 hours before culture</a:t>
            </a:r>
            <a:endParaRPr lang="he-IL" sz="1400" dirty="0"/>
          </a:p>
        </p:txBody>
      </p:sp>
      <p:graphicFrame>
        <p:nvGraphicFramePr>
          <p:cNvPr id="7" name="Chart 6"/>
          <p:cNvGraphicFramePr/>
          <p:nvPr/>
        </p:nvGraphicFramePr>
        <p:xfrm>
          <a:off x="844425" y="1729156"/>
          <a:ext cx="7262230" cy="32424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564316" y="2428155"/>
            <a:ext cx="2097741" cy="353465"/>
            <a:chOff x="4564316" y="2428155"/>
            <a:chExt cx="2097741" cy="353465"/>
          </a:xfrm>
        </p:grpSpPr>
        <p:sp>
          <p:nvSpPr>
            <p:cNvPr id="2" name="Bent Arrow 1"/>
            <p:cNvSpPr/>
            <p:nvPr/>
          </p:nvSpPr>
          <p:spPr>
            <a:xfrm>
              <a:off x="4564316" y="2520363"/>
              <a:ext cx="2097741" cy="261257"/>
            </a:xfrm>
            <a:prstGeom prst="bentArrow">
              <a:avLst/>
            </a:prstGeom>
            <a:solidFill>
              <a:srgbClr val="A9D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209774" y="2428155"/>
              <a:ext cx="806823" cy="307777"/>
            </a:xfrm>
            <a:prstGeom prst="rect">
              <a:avLst/>
            </a:prstGeom>
            <a:solidFill>
              <a:srgbClr val="A9D039"/>
            </a:solidFill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P&lt;0.05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36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>
          <a:xfrm>
            <a:off x="786368" y="1151195"/>
            <a:ext cx="8238105" cy="2979353"/>
          </a:xfrm>
        </p:spPr>
        <p:txBody>
          <a:bodyPr/>
          <a:lstStyle/>
          <a:p>
            <a:r>
              <a:rPr lang="en-US" sz="1800" dirty="0">
                <a:latin typeface="Source Sans Pro" panose="020B0503030403020204" pitchFamily="34" charset="0"/>
                <a:ea typeface="Calibri" panose="020F0502020204030204" pitchFamily="34" charset="0"/>
              </a:rPr>
              <a:t>Apgar 5 by </a:t>
            </a:r>
            <a:r>
              <a:rPr lang="en-US" sz="1800" dirty="0" smtClean="0">
                <a:latin typeface="Source Sans Pro" panose="020B0503030403020204" pitchFamily="34" charset="0"/>
                <a:ea typeface="Calibri" panose="020F0502020204030204" pitchFamily="34" charset="0"/>
              </a:rPr>
              <a:t>gestational age distribution</a:t>
            </a:r>
            <a:endParaRPr lang="en-US" sz="1800" dirty="0">
              <a:latin typeface="Source Sans Pro" panose="020B0503030403020204" pitchFamily="34" charset="0"/>
            </a:endParaRPr>
          </a:p>
          <a:p>
            <a:pPr>
              <a:lnSpc>
                <a:spcPct val="150000"/>
              </a:lnSpc>
              <a:buNone/>
            </a:pPr>
            <a:endParaRPr lang="en-US" sz="1800" dirty="0">
              <a:latin typeface="Source Sans Pro" panose="020B0503030403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800" b="1" dirty="0" smtClean="0"/>
              <a:t> </a:t>
            </a:r>
          </a:p>
          <a:p>
            <a:pPr>
              <a:lnSpc>
                <a:spcPct val="150000"/>
              </a:lnSpc>
              <a:buNone/>
            </a:pPr>
            <a:endParaRPr lang="he-IL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25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Exploratory analysis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149258046"/>
              </p:ext>
            </p:extLst>
          </p:nvPr>
        </p:nvGraphicFramePr>
        <p:xfrm>
          <a:off x="1928585" y="1595741"/>
          <a:ext cx="5953669" cy="2752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69525" y="4244988"/>
            <a:ext cx="468754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rgbClr val="415665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ource Sans Pro"/>
                <a:sym typeface="Source Sans Pro"/>
              </a:rPr>
              <a:t>High: </a:t>
            </a:r>
            <a:r>
              <a:rPr lang="en-US" sz="1200" dirty="0">
                <a:solidFill>
                  <a:srgbClr val="415665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ource Sans Pro"/>
                <a:sym typeface="Source Sans Pro"/>
              </a:rPr>
              <a:t>Apgar &gt; 8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415665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ource Sans Pro"/>
                <a:sym typeface="Source Sans Pro"/>
              </a:rPr>
              <a:t>Intermediate: 6≤ Apgar ≤8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415665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ource Sans Pro"/>
                <a:sym typeface="Source Sans Pro"/>
              </a:rPr>
              <a:t>Poor: Apgar≤ 5</a:t>
            </a:r>
          </a:p>
          <a:p>
            <a:pPr>
              <a:lnSpc>
                <a:spcPct val="150000"/>
              </a:lnSpc>
            </a:pP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987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080962" y="1341718"/>
            <a:ext cx="7709572" cy="372195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26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44425" y="-71242"/>
            <a:ext cx="3552600" cy="1140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69525" y="1000627"/>
            <a:ext cx="8238105" cy="2979353"/>
          </a:xfrm>
        </p:spPr>
        <p:txBody>
          <a:bodyPr/>
          <a:lstStyle/>
          <a:p>
            <a:r>
              <a:rPr lang="en-US" sz="1800" dirty="0"/>
              <a:t>Heart rate monitoring trend 12 hours before culture, by Apgar 5 score</a:t>
            </a:r>
            <a:endParaRPr lang="he-IL" sz="1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4456739" y="2028237"/>
            <a:ext cx="1728908" cy="353465"/>
            <a:chOff x="4564316" y="2428155"/>
            <a:chExt cx="2097741" cy="353465"/>
          </a:xfrm>
        </p:grpSpPr>
        <p:sp>
          <p:nvSpPr>
            <p:cNvPr id="14" name="Bent Arrow 13"/>
            <p:cNvSpPr/>
            <p:nvPr/>
          </p:nvSpPr>
          <p:spPr>
            <a:xfrm>
              <a:off x="4564316" y="2520363"/>
              <a:ext cx="2097741" cy="261257"/>
            </a:xfrm>
            <a:prstGeom prst="bentArrow">
              <a:avLst/>
            </a:prstGeom>
            <a:solidFill>
              <a:srgbClr val="A9D0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39804" y="2428155"/>
              <a:ext cx="976792" cy="307777"/>
            </a:xfrm>
            <a:prstGeom prst="rect">
              <a:avLst/>
            </a:prstGeom>
            <a:solidFill>
              <a:srgbClr val="A9D039"/>
            </a:solidFill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bg1"/>
                  </a:solidFill>
                </a:rPr>
                <a:t>P&lt;0.05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660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44424" y="1538075"/>
            <a:ext cx="8299575" cy="3387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smtClean="0"/>
              <a:t>Early Onset Sepsis – within first 72 hours of life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Late Onset  Sepsis – presented after 72 hours</a:t>
            </a:r>
            <a:r>
              <a:rPr lang="en-US" sz="2000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0DB7C4"/>
                </a:solidFill>
              </a:rPr>
              <a:t>3</a:t>
            </a:fld>
            <a:endParaRPr lang="en">
              <a:solidFill>
                <a:srgbClr val="0DB7C4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425" y="3149873"/>
            <a:ext cx="790043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Dong Y, Speer CP . Late-onset neonatal sepsis: recent developments Archives of Disease in Childhood - Fetal and Neonatal Edition. (2014)</a:t>
            </a:r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7420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27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44425" y="-71242"/>
            <a:ext cx="3552600" cy="1140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669525" y="1068758"/>
            <a:ext cx="8238105" cy="2979353"/>
          </a:xfrm>
        </p:spPr>
        <p:txBody>
          <a:bodyPr/>
          <a:lstStyle/>
          <a:p>
            <a:endParaRPr lang="he-IL" sz="1400" dirty="0"/>
          </a:p>
        </p:txBody>
      </p:sp>
      <p:graphicFrame>
        <p:nvGraphicFramePr>
          <p:cNvPr id="16" name="Shape 228"/>
          <p:cNvGraphicFramePr/>
          <p:nvPr>
            <p:extLst>
              <p:ext uri="{D42A27DB-BD31-4B8C-83A1-F6EECF244321}">
                <p14:modId xmlns:p14="http://schemas.microsoft.com/office/powerpoint/2010/main" val="397305476"/>
              </p:ext>
            </p:extLst>
          </p:nvPr>
        </p:nvGraphicFramePr>
        <p:xfrm>
          <a:off x="2180734" y="1125162"/>
          <a:ext cx="5374444" cy="3233010"/>
        </p:xfrm>
        <a:graphic>
          <a:graphicData uri="http://schemas.openxmlformats.org/drawingml/2006/table">
            <a:tbl>
              <a:tblPr>
                <a:noFill/>
                <a:tableStyleId>{9EF190A2-2704-456D-AE05-F5FDB3B7FC46}</a:tableStyleId>
              </a:tblPr>
              <a:tblGrid>
                <a:gridCol w="1343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3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2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5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8446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 dirty="0">
                          <a:effectLst/>
                        </a:rPr>
                        <a:t>Hours prior event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 dirty="0" smtClean="0">
                          <a:effectLst/>
                        </a:rPr>
                        <a:t>P(C |B,A)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 dirty="0">
                          <a:effectLst/>
                        </a:rPr>
                        <a:t>p+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cap="all" dirty="0" smtClean="0">
                          <a:effectLst/>
                        </a:rPr>
                        <a:t>P(C |B,~A)</a:t>
                      </a:r>
                      <a:endParaRPr lang="en-US" sz="1100" dirty="0" smtClean="0">
                        <a:effectLst/>
                      </a:endParaRPr>
                    </a:p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 dirty="0">
                          <a:effectLst/>
                        </a:rPr>
                        <a:t/>
                      </a:r>
                      <a:br>
                        <a:rPr lang="en-US" sz="1100" cap="all" dirty="0">
                          <a:effectLst/>
                        </a:rPr>
                      </a:br>
                      <a:r>
                        <a:rPr lang="en-US" sz="1100" cap="all" dirty="0">
                          <a:effectLst/>
                        </a:rPr>
                        <a:t>p-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P value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985614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6412070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792162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07540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8323813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03814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328475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736940"/>
                  </a:ext>
                </a:extLst>
              </a:tr>
              <a:tr h="221221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>
                          <a:effectLst/>
                        </a:rPr>
                        <a:t>&lt;0.01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439212"/>
                  </a:ext>
                </a:extLst>
              </a:tr>
            </a:tbl>
          </a:graphicData>
        </a:graphic>
      </p:graphicFrame>
      <p:pic>
        <p:nvPicPr>
          <p:cNvPr id="17" name="Picture 16"/>
          <p:cNvPicPr/>
          <p:nvPr/>
        </p:nvPicPr>
        <p:blipFill>
          <a:blip r:embed="rId2"/>
          <a:stretch>
            <a:fillRect/>
          </a:stretch>
        </p:blipFill>
        <p:spPr>
          <a:xfrm>
            <a:off x="2319933" y="1068758"/>
            <a:ext cx="5096046" cy="3219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44425" y="4155357"/>
                <a:ext cx="4572000" cy="83247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mtClean="0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𝐶</m:t>
                        </m:r>
                      </m:e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𝐵</m:t>
                        </m:r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,</m:t>
                        </m:r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𝐴</m:t>
                        </m:r>
                      </m:e>
                    </m:d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C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|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B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)∗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B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|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A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)∗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A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)   ↦ </m:t>
                    </m:r>
                  </m:oMath>
                </a14:m>
                <a:r>
                  <a:rPr lang="en-US" dirty="0">
                    <a:solidFill>
                      <a:srgbClr val="415665"/>
                    </a:solidFill>
                    <a:latin typeface="Source Sans Pro"/>
                    <a:ea typeface="Source Sans Pro"/>
                    <a:cs typeface="Source Sans Pro"/>
                  </a:rPr>
                  <a:t>p+ </a:t>
                </a:r>
              </a:p>
              <a:p>
                <a:pPr marL="342900" indent="-342900" algn="just">
                  <a:lnSpc>
                    <a:spcPct val="150000"/>
                  </a:lnSpc>
                  <a:spcAft>
                    <a:spcPts val="1000"/>
                  </a:spcAft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𝑝</m:t>
                    </m:r>
                    <m:d>
                      <m:dPr>
                        <m:ctrlPr>
                          <a:rPr lang="en-US" i="1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𝐶</m:t>
                        </m:r>
                      </m:e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𝐵</m:t>
                        </m:r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,~</m:t>
                        </m:r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𝐴</m:t>
                        </m:r>
                      </m:e>
                    </m:d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d>
                      <m:dPr>
                        <m:ctrlPr>
                          <a:rPr lang="en-US" i="1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C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B</m:t>
                        </m:r>
                      </m:e>
                    </m:d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∗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d>
                      <m:dPr>
                        <m:ctrlPr>
                          <a:rPr lang="en-US" i="1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B</m:t>
                        </m:r>
                      </m:e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A</m:t>
                        </m:r>
                      </m:e>
                    </m:d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∗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p</m:t>
                    </m:r>
                    <m:d>
                      <m:dPr>
                        <m:ctrlPr>
                          <a:rPr lang="en-US" i="1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~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415665"/>
                            </a:solidFill>
                            <a:latin typeface="Cambria Math" panose="02040503050406030204" pitchFamily="18" charset="0"/>
                            <a:ea typeface="Source Sans Pro"/>
                            <a:cs typeface="Source Sans Pro"/>
                          </a:rPr>
                          <m:t>A</m:t>
                        </m:r>
                      </m:e>
                    </m:d>
                    <m:r>
                      <a:rPr lang="en-US" b="0" i="0" smtClean="0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  </m:t>
                    </m:r>
                    <m:r>
                      <a:rPr lang="en-US">
                        <a:solidFill>
                          <a:srgbClr val="415665"/>
                        </a:solidFill>
                        <a:latin typeface="Cambria Math" panose="02040503050406030204" pitchFamily="18" charset="0"/>
                        <a:ea typeface="Source Sans Pro"/>
                        <a:cs typeface="Source Sans Pro"/>
                      </a:rPr>
                      <m:t>↦ </m:t>
                    </m:r>
                    <m:r>
                      <m:rPr>
                        <m:nor/>
                      </m:rPr>
                      <a:rPr lang="en-US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</a:rPr>
                      <m:t>p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</a:rPr>
                      <m:t>−</m:t>
                    </m:r>
                  </m:oMath>
                </a14:m>
                <a:endParaRPr lang="en-US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425" y="4155357"/>
                <a:ext cx="4572000" cy="832472"/>
              </a:xfrm>
              <a:prstGeom prst="rect">
                <a:avLst/>
              </a:prstGeom>
              <a:blipFill>
                <a:blip r:embed="rId3"/>
                <a:stretch>
                  <a:fillRect l="-400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24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28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44425" y="-71242"/>
            <a:ext cx="3552600" cy="1140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45418"/>
              </p:ext>
            </p:extLst>
          </p:nvPr>
        </p:nvGraphicFramePr>
        <p:xfrm>
          <a:off x="84852" y="1218991"/>
          <a:ext cx="9043650" cy="3486324"/>
        </p:xfrm>
        <a:graphic>
          <a:graphicData uri="http://schemas.openxmlformats.org/drawingml/2006/table">
            <a:tbl>
              <a:tblPr rtl="1" firstRow="1" firstCol="1" bandRow="1">
                <a:tableStyleId>{9EF190A2-2704-456D-AE05-F5FDB3B7FC46}</a:tableStyleId>
              </a:tblPr>
              <a:tblGrid>
                <a:gridCol w="707441">
                  <a:extLst>
                    <a:ext uri="{9D8B030D-6E8A-4147-A177-3AD203B41FA5}">
                      <a16:colId xmlns:a16="http://schemas.microsoft.com/office/drawing/2014/main" val="1263129667"/>
                    </a:ext>
                  </a:extLst>
                </a:gridCol>
                <a:gridCol w="811393">
                  <a:extLst>
                    <a:ext uri="{9D8B030D-6E8A-4147-A177-3AD203B41FA5}">
                      <a16:colId xmlns:a16="http://schemas.microsoft.com/office/drawing/2014/main" val="1440939518"/>
                    </a:ext>
                  </a:extLst>
                </a:gridCol>
                <a:gridCol w="813661">
                  <a:extLst>
                    <a:ext uri="{9D8B030D-6E8A-4147-A177-3AD203B41FA5}">
                      <a16:colId xmlns:a16="http://schemas.microsoft.com/office/drawing/2014/main" val="2735845571"/>
                    </a:ext>
                  </a:extLst>
                </a:gridCol>
                <a:gridCol w="743919">
                  <a:extLst>
                    <a:ext uri="{9D8B030D-6E8A-4147-A177-3AD203B41FA5}">
                      <a16:colId xmlns:a16="http://schemas.microsoft.com/office/drawing/2014/main" val="2417081131"/>
                    </a:ext>
                  </a:extLst>
                </a:gridCol>
                <a:gridCol w="743918">
                  <a:extLst>
                    <a:ext uri="{9D8B030D-6E8A-4147-A177-3AD203B41FA5}">
                      <a16:colId xmlns:a16="http://schemas.microsoft.com/office/drawing/2014/main" val="3713058937"/>
                    </a:ext>
                  </a:extLst>
                </a:gridCol>
                <a:gridCol w="1263112">
                  <a:extLst>
                    <a:ext uri="{9D8B030D-6E8A-4147-A177-3AD203B41FA5}">
                      <a16:colId xmlns:a16="http://schemas.microsoft.com/office/drawing/2014/main" val="2967360191"/>
                    </a:ext>
                  </a:extLst>
                </a:gridCol>
                <a:gridCol w="1170122">
                  <a:extLst>
                    <a:ext uri="{9D8B030D-6E8A-4147-A177-3AD203B41FA5}">
                      <a16:colId xmlns:a16="http://schemas.microsoft.com/office/drawing/2014/main" val="2416834567"/>
                    </a:ext>
                  </a:extLst>
                </a:gridCol>
                <a:gridCol w="1015139">
                  <a:extLst>
                    <a:ext uri="{9D8B030D-6E8A-4147-A177-3AD203B41FA5}">
                      <a16:colId xmlns:a16="http://schemas.microsoft.com/office/drawing/2014/main" val="257756913"/>
                    </a:ext>
                  </a:extLst>
                </a:gridCol>
                <a:gridCol w="964575">
                  <a:extLst>
                    <a:ext uri="{9D8B030D-6E8A-4147-A177-3AD203B41FA5}">
                      <a16:colId xmlns:a16="http://schemas.microsoft.com/office/drawing/2014/main" val="1099466285"/>
                    </a:ext>
                  </a:extLst>
                </a:gridCol>
                <a:gridCol w="810370">
                  <a:extLst>
                    <a:ext uri="{9D8B030D-6E8A-4147-A177-3AD203B41FA5}">
                      <a16:colId xmlns:a16="http://schemas.microsoft.com/office/drawing/2014/main" val="595453910"/>
                    </a:ext>
                  </a:extLst>
                </a:gridCol>
              </a:tblGrid>
              <a:tr h="138225">
                <a:tc gridSpan="3"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Apgar 5 </a:t>
                      </a:r>
                      <a:r>
                        <a:rPr lang="en-US" sz="1000" b="1" i="0" u="none" strike="noStrike" cap="all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HIGH</a:t>
                      </a:r>
                      <a:endParaRPr lang="en-US" sz="1000" b="1" i="0" u="none" strike="noStrike" cap="all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Apgar 5 intermediate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Apgar 5 poor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543492"/>
                  </a:ext>
                </a:extLst>
              </a:tr>
              <a:tr h="464214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 value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 smtClean="0">
                          <a:effectLst/>
                        </a:rPr>
                        <a:t>P(C | B,~A)</a:t>
                      </a:r>
                      <a:br>
                        <a:rPr lang="en-US" sz="1000" cap="all" dirty="0" smtClean="0">
                          <a:effectLst/>
                        </a:rPr>
                      </a:br>
                      <a:r>
                        <a:rPr lang="en-US" sz="1000" cap="all" dirty="0" smtClean="0">
                          <a:effectLst/>
                        </a:rPr>
                        <a:t>p-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 smtClean="0">
                          <a:effectLst/>
                        </a:rPr>
                        <a:t>P(C | B,A)</a:t>
                      </a:r>
                      <a:endParaRPr lang="en-US" sz="1000" dirty="0" smtClean="0">
                        <a:effectLst/>
                      </a:endParaRPr>
                    </a:p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 smtClean="0">
                          <a:effectLst/>
                        </a:rPr>
                        <a:t>p+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 value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 smtClean="0">
                          <a:effectLst/>
                        </a:rPr>
                        <a:t>P(C | B,~A)</a:t>
                      </a:r>
                      <a:br>
                        <a:rPr lang="en-US" sz="1000" cap="all" dirty="0" smtClean="0">
                          <a:effectLst/>
                        </a:rPr>
                      </a:br>
                      <a:r>
                        <a:rPr lang="en-US" sz="1000" cap="all" dirty="0" smtClean="0">
                          <a:effectLst/>
                        </a:rPr>
                        <a:t>p-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 smtClean="0">
                          <a:effectLst/>
                        </a:rPr>
                        <a:t>P(C | B,A)</a:t>
                      </a:r>
                      <a:endParaRPr lang="en-US" sz="1000" dirty="0" smtClean="0">
                        <a:effectLst/>
                      </a:endParaRPr>
                    </a:p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 smtClean="0">
                          <a:effectLst/>
                        </a:rPr>
                        <a:t>p+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 value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 smtClean="0">
                          <a:effectLst/>
                        </a:rPr>
                        <a:t>P(C | B,~A)</a:t>
                      </a:r>
                      <a:br>
                        <a:rPr lang="en-US" sz="1000" cap="all" dirty="0" smtClean="0">
                          <a:effectLst/>
                        </a:rPr>
                      </a:br>
                      <a:r>
                        <a:rPr lang="en-US" sz="1000" cap="all" dirty="0" smtClean="0">
                          <a:effectLst/>
                        </a:rPr>
                        <a:t>p-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 smtClean="0">
                          <a:effectLst/>
                        </a:rPr>
                        <a:t>P(C | B,A)</a:t>
                      </a:r>
                      <a:endParaRPr lang="en-US" sz="1000" dirty="0" smtClean="0">
                        <a:effectLst/>
                      </a:endParaRPr>
                    </a:p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cap="all" dirty="0" smtClean="0">
                          <a:effectLst/>
                        </a:rPr>
                        <a:t>p+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Hours prior event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721911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0.002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0.006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0.048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0.207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320885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0.002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0.006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0.049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0.205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-2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982333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0.002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0.051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0.203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-3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633903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0.002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0.055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0.199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27662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1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ns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0.056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0.198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207600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1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ns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0.059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0.195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-6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405670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1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ns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0.059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0.195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-7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1786883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1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ns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0.060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0.195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-8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998083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1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ns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0.060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0.194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-9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29310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1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ns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0.060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0.194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-10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167363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1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ns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0.060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0.194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-11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624059"/>
                  </a:ext>
                </a:extLst>
              </a:tr>
              <a:tr h="232107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1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ns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0.003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0.004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0.061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0.194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&lt;0.01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0.185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0.284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all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-12</a:t>
                      </a:r>
                    </a:p>
                  </a:txBody>
                  <a:tcPr marL="16514" marR="16514" marT="0" marB="0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134190"/>
                  </a:ext>
                </a:extLst>
              </a:tr>
            </a:tbl>
          </a:graphicData>
        </a:graphic>
      </p:graphicFrame>
      <p:sp>
        <p:nvSpPr>
          <p:cNvPr id="8" name="Flowchart: Connector 7"/>
          <p:cNvSpPr/>
          <p:nvPr/>
        </p:nvSpPr>
        <p:spPr>
          <a:xfrm>
            <a:off x="2620725" y="1063708"/>
            <a:ext cx="981701" cy="4079792"/>
          </a:xfrm>
          <a:prstGeom prst="flowChartConnector">
            <a:avLst/>
          </a:prstGeom>
          <a:noFill/>
          <a:ln w="15875">
            <a:solidFill>
              <a:srgbClr val="A9D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/>
          <p:cNvSpPr/>
          <p:nvPr/>
        </p:nvSpPr>
        <p:spPr>
          <a:xfrm>
            <a:off x="5842786" y="1063708"/>
            <a:ext cx="1045356" cy="4079792"/>
          </a:xfrm>
          <a:prstGeom prst="flowChartConnector">
            <a:avLst/>
          </a:prstGeom>
          <a:noFill/>
          <a:ln w="15875">
            <a:solidFill>
              <a:srgbClr val="A9D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8237350" y="1063707"/>
            <a:ext cx="805912" cy="2508651"/>
          </a:xfrm>
          <a:prstGeom prst="flowChartConnector">
            <a:avLst/>
          </a:prstGeom>
          <a:noFill/>
          <a:ln w="15875">
            <a:solidFill>
              <a:srgbClr val="A9D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4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29</a:t>
            </a:r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44425" y="-71242"/>
            <a:ext cx="3552600" cy="1140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391773"/>
              </p:ext>
            </p:extLst>
          </p:nvPr>
        </p:nvGraphicFramePr>
        <p:xfrm>
          <a:off x="1452282" y="-17589"/>
          <a:ext cx="7762659" cy="5161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5" name="Visio" r:id="rId3" imgW="10451944" imgH="9506019" progId="Visio.Drawing.15">
                  <p:embed/>
                </p:oleObj>
              </mc:Choice>
              <mc:Fallback>
                <p:oleObj name="Visio" r:id="rId3" imgW="10451944" imgH="9506019" progId="Visio.Drawing.15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282" y="-17589"/>
                        <a:ext cx="7762659" cy="51610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Shape 228"/>
          <p:cNvGraphicFramePr/>
          <p:nvPr>
            <p:extLst>
              <p:ext uri="{D42A27DB-BD31-4B8C-83A1-F6EECF244321}">
                <p14:modId xmlns:p14="http://schemas.microsoft.com/office/powerpoint/2010/main" val="187041334"/>
              </p:ext>
            </p:extLst>
          </p:nvPr>
        </p:nvGraphicFramePr>
        <p:xfrm>
          <a:off x="3158146" y="1496870"/>
          <a:ext cx="3221364" cy="2372734"/>
        </p:xfrm>
        <a:graphic>
          <a:graphicData uri="http://schemas.openxmlformats.org/drawingml/2006/table">
            <a:tbl>
              <a:tblPr>
                <a:noFill/>
                <a:tableStyleId>{9EF190A2-2704-456D-AE05-F5FDB3B7FC46}</a:tableStyleId>
              </a:tblPr>
              <a:tblGrid>
                <a:gridCol w="1651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46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 dirty="0" smtClean="0">
                          <a:effectLst/>
                        </a:rPr>
                        <a:t>Apgar 5 group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 cutoff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6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6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Intermediate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4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46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6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6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Overall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86366"/>
                  </a:ext>
                </a:extLst>
              </a:tr>
            </a:tbl>
          </a:graphicData>
        </a:graphic>
      </p:graphicFrame>
      <p:sp>
        <p:nvSpPr>
          <p:cNvPr id="15" name="Shape 137"/>
          <p:cNvSpPr/>
          <p:nvPr/>
        </p:nvSpPr>
        <p:spPr>
          <a:xfrm rot="7936366" flipH="1">
            <a:off x="1813116" y="2589565"/>
            <a:ext cx="669489" cy="669489"/>
          </a:xfrm>
          <a:prstGeom prst="teardrop">
            <a:avLst>
              <a:gd name="adj" fmla="val 140568"/>
            </a:avLst>
          </a:prstGeom>
          <a:solidFill>
            <a:srgbClr val="FFBC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>
              <a:solidFill>
                <a:srgbClr val="A9D03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84744" y="2770420"/>
            <a:ext cx="1471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X=40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6" name="Shape 228"/>
          <p:cNvGraphicFramePr/>
          <p:nvPr>
            <p:extLst>
              <p:ext uri="{D42A27DB-BD31-4B8C-83A1-F6EECF244321}">
                <p14:modId xmlns:p14="http://schemas.microsoft.com/office/powerpoint/2010/main" val="3153167380"/>
              </p:ext>
            </p:extLst>
          </p:nvPr>
        </p:nvGraphicFramePr>
        <p:xfrm>
          <a:off x="3158146" y="1496870"/>
          <a:ext cx="3221364" cy="2372734"/>
        </p:xfrm>
        <a:graphic>
          <a:graphicData uri="http://schemas.openxmlformats.org/drawingml/2006/table">
            <a:tbl>
              <a:tblPr>
                <a:noFill/>
                <a:tableStyleId>{9EF190A2-2704-456D-AE05-F5FDB3B7FC46}</a:tableStyleId>
              </a:tblPr>
              <a:tblGrid>
                <a:gridCol w="1651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4462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cap="all" dirty="0" smtClean="0">
                          <a:effectLst/>
                        </a:rPr>
                        <a:t>Apgar 5 group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 cutoff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6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A9D03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Poor</a:t>
                      </a:r>
                      <a:endParaRPr lang="en-US" sz="1100" dirty="0">
                        <a:solidFill>
                          <a:srgbClr val="A9D03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A9D03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100" dirty="0">
                        <a:solidFill>
                          <a:srgbClr val="A9D03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0DB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06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A9D03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Intermediate</a:t>
                      </a:r>
                      <a:endParaRPr lang="en-US" sz="1100" dirty="0">
                        <a:solidFill>
                          <a:srgbClr val="A9D03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46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A9D039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100" dirty="0">
                        <a:solidFill>
                          <a:srgbClr val="A9D039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346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706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F2474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Normal</a:t>
                      </a:r>
                      <a:endParaRPr lang="en-US" sz="1100" dirty="0">
                        <a:solidFill>
                          <a:srgbClr val="F2474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F2474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315</a:t>
                      </a:r>
                      <a:endParaRPr lang="en-US" sz="1100" dirty="0">
                        <a:solidFill>
                          <a:srgbClr val="F2474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068"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F2474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Overall</a:t>
                      </a:r>
                      <a:endParaRPr lang="en-US" sz="1100" dirty="0">
                        <a:solidFill>
                          <a:srgbClr val="F2474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F24745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170</a:t>
                      </a:r>
                      <a:endParaRPr lang="en-US" sz="1100" dirty="0">
                        <a:solidFill>
                          <a:srgbClr val="F24745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686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50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017077" cy="338790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Decrease was found in positive blood culture detection rate, correlated with gestational age</a:t>
            </a:r>
            <a:endParaRPr lang="he-IL" sz="1800" dirty="0" smtClean="0"/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Neonates who were found with positive blood culture, were monitored for heart rate significantly more during 12 hours prior to the culture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An increase in monitoring toward the culture event indicates there was a time gap between the decision to monitor and the decision to sample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 This gap is a result of clinical judgment as part of clinical decision making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30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0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017077" cy="338790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The probability to detect a positive blood culture was significantly higher in monitored neonates, compared to not monitored who were sampled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Could we suggest to sample all those who are monitored?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In </a:t>
            </a:r>
            <a:r>
              <a:rPr lang="en-US" sz="1800" dirty="0"/>
              <a:t>Apgar </a:t>
            </a:r>
            <a:r>
              <a:rPr lang="en-US" sz="1800" u="sng" dirty="0"/>
              <a:t>poor and intermediate </a:t>
            </a:r>
            <a:r>
              <a:rPr lang="en-US" sz="1800" dirty="0"/>
              <a:t>subgroups, when the physician decides to  </a:t>
            </a:r>
            <a:r>
              <a:rPr lang="en-US" sz="1800" dirty="0" smtClean="0"/>
              <a:t>    </a:t>
            </a:r>
            <a:r>
              <a:rPr lang="en-US" sz="1800" dirty="0" smtClean="0">
                <a:solidFill>
                  <a:schemeClr val="bg1"/>
                </a:solidFill>
              </a:rPr>
              <a:t>fdfgg</a:t>
            </a:r>
            <a:r>
              <a:rPr lang="en-US" sz="1800" dirty="0" smtClean="0"/>
              <a:t>monitor </a:t>
            </a:r>
            <a:r>
              <a:rPr lang="en-US" sz="1800" dirty="0"/>
              <a:t>heart rate, s/</a:t>
            </a:r>
            <a:r>
              <a:rPr lang="en-US" sz="1800" dirty="0" smtClean="0"/>
              <a:t>he should sample </a:t>
            </a:r>
            <a:r>
              <a:rPr lang="en-US" sz="1800" dirty="0"/>
              <a:t>promptly for blood culture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In Apgar </a:t>
            </a:r>
            <a:r>
              <a:rPr lang="en-US" sz="1800" u="sng" dirty="0" smtClean="0"/>
              <a:t>high</a:t>
            </a:r>
            <a:r>
              <a:rPr lang="en-US" sz="1800" dirty="0" smtClean="0"/>
              <a:t> subgroup, when a physician </a:t>
            </a:r>
            <a:r>
              <a:rPr lang="en-US" sz="1800" dirty="0"/>
              <a:t>decides to monitor heart rate, </a:t>
            </a:r>
            <a:r>
              <a:rPr lang="en-US" sz="1800" dirty="0" smtClean="0"/>
              <a:t>s/he  </a:t>
            </a:r>
            <a:r>
              <a:rPr lang="en-US" sz="1800" dirty="0">
                <a:solidFill>
                  <a:schemeClr val="bg1"/>
                </a:solidFill>
              </a:rPr>
              <a:t>fdfgg</a:t>
            </a:r>
            <a:r>
              <a:rPr lang="en-US" sz="1800" dirty="0" smtClean="0"/>
              <a:t>should sample only according to specific clinical signs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31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150894" cy="338790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dirty="0"/>
              <a:t>Clinical practice </a:t>
            </a:r>
            <a:r>
              <a:rPr lang="en-US" sz="1800" dirty="0" smtClean="0"/>
              <a:t>is complex. </a:t>
            </a:r>
            <a:r>
              <a:rPr lang="en-US" sz="1800" dirty="0"/>
              <a:t>Physicians rely on data, previous experience in similar cases </a:t>
            </a:r>
            <a:r>
              <a:rPr lang="en-US" sz="1800" dirty="0" smtClean="0"/>
              <a:t>and personal </a:t>
            </a:r>
            <a:r>
              <a:rPr lang="en-US" sz="1800" dirty="0"/>
              <a:t>intuition or gut </a:t>
            </a:r>
            <a:r>
              <a:rPr lang="en-US" sz="1800" dirty="0" smtClean="0"/>
              <a:t>feeling</a:t>
            </a:r>
            <a:endParaRPr lang="en-US" sz="1800" dirty="0"/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Sampling for blood culture can potentially be correlated with heart rate monitoring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/>
              <a:t>Apgar 5 score could potentially be used as a stratification tool for positive blood culture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Recommendation to sample all who are monitored to increase positive blood culture withdrawal is subject to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32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10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150894" cy="338790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Preliminary research, data available for the first time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Further research has received national support, to model </a:t>
            </a:r>
            <a:r>
              <a:rPr lang="en-US" sz="1800" b="1" dirty="0" smtClean="0"/>
              <a:t>ALL</a:t>
            </a:r>
            <a:r>
              <a:rPr lang="en-US" sz="1800" dirty="0" smtClean="0"/>
              <a:t> clinical time series to determine blood sampling best policy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/>
              <a:t>Cooperation of clinical expert, together with statistical and technical knowledge is essential </a:t>
            </a:r>
            <a:r>
              <a:rPr lang="en-US" sz="1800" dirty="0" smtClean="0"/>
              <a:t>for clinical analysis</a:t>
            </a:r>
            <a:endParaRPr lang="en-US" sz="1800" dirty="0"/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Challenges: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Data integration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Data </a:t>
            </a:r>
            <a:r>
              <a:rPr lang="en-US" sz="1800" dirty="0" smtClean="0"/>
              <a:t>incompleteness and complexity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Clinical specifications </a:t>
            </a:r>
          </a:p>
          <a:p>
            <a:pPr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  <a:buNone/>
            </a:pPr>
            <a:endParaRPr lang="en-US" sz="1800" dirty="0" smtClean="0"/>
          </a:p>
          <a:p>
            <a:pPr marL="285750" lvl="1" indent="-285750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33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34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Contributors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150894" cy="338790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Prof. Joachim Meyer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Dr. </a:t>
            </a:r>
            <a:r>
              <a:rPr lang="en-US" sz="1800" dirty="0" err="1" smtClean="0"/>
              <a:t>Ahuva</a:t>
            </a:r>
            <a:r>
              <a:rPr lang="en-US" sz="1800" dirty="0" smtClean="0"/>
              <a:t> Weiss </a:t>
            </a:r>
            <a:r>
              <a:rPr lang="en-US" sz="1800" dirty="0" err="1" smtClean="0"/>
              <a:t>Meilik</a:t>
            </a:r>
            <a:endParaRPr lang="en-US" sz="1800" dirty="0" smtClean="0"/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Dr. Alexis </a:t>
            </a:r>
            <a:r>
              <a:rPr lang="en-US" sz="1800" dirty="0" err="1" smtClean="0"/>
              <a:t>Mitelpunkt</a:t>
            </a:r>
            <a:endParaRPr lang="en-US" sz="1800" dirty="0" smtClean="0"/>
          </a:p>
          <a:p>
            <a:pPr marL="285750" indent="-285750">
              <a:lnSpc>
                <a:spcPct val="150000"/>
              </a:lnSpc>
            </a:pPr>
            <a:r>
              <a:rPr lang="en-US" sz="1800" dirty="0" err="1" smtClean="0"/>
              <a:t>Adi</a:t>
            </a:r>
            <a:r>
              <a:rPr lang="en-US" sz="1800" dirty="0" smtClean="0"/>
              <a:t> Berliner and Dr. Ayala Burger</a:t>
            </a:r>
          </a:p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My own baby </a:t>
            </a:r>
          </a:p>
          <a:p>
            <a:pPr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  <a:buNone/>
            </a:pPr>
            <a:endParaRPr lang="en-US" sz="1800" dirty="0" smtClean="0"/>
          </a:p>
          <a:p>
            <a:pPr>
              <a:lnSpc>
                <a:spcPct val="150000"/>
              </a:lnSpc>
              <a:buNone/>
            </a:pPr>
            <a:endParaRPr lang="en-US" sz="1800" dirty="0"/>
          </a:p>
          <a:p>
            <a:pPr>
              <a:lnSpc>
                <a:spcPct val="150000"/>
              </a:lnSpc>
              <a:buNone/>
            </a:pPr>
            <a:endParaRPr lang="en-US" sz="1800" dirty="0" smtClean="0"/>
          </a:p>
          <a:p>
            <a:pPr marL="285750" lvl="1" indent="-285750">
              <a:lnSpc>
                <a:spcPct val="150000"/>
              </a:lnSpc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>
                <a:solidFill>
                  <a:schemeClr val="bg1"/>
                </a:solidFill>
              </a:rPr>
              <a:t>34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26" y="1524958"/>
            <a:ext cx="2443731" cy="33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5583570" y="1538075"/>
            <a:ext cx="3195000" cy="3303814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000" dirty="0" smtClean="0"/>
              <a:t>Thank you</a:t>
            </a:r>
            <a:r>
              <a:rPr lang="he-IL" sz="4000" dirty="0" smtClean="0"/>
              <a:t/>
            </a:r>
            <a:br>
              <a:rPr lang="he-IL" sz="4000" dirty="0" smtClean="0"/>
            </a:br>
            <a:endParaRPr lang="en" sz="4000" dirty="0"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mtClean="0">
                <a:solidFill>
                  <a:schemeClr val="bg1"/>
                </a:solidFill>
              </a:rPr>
              <a:t>37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6" name="Picture 5" descr="Image result for Neonatal smiling">
            <a:extLst>
              <a:ext uri="{FF2B5EF4-FFF2-40B4-BE49-F238E27FC236}">
                <a16:creationId xmlns:a16="http://schemas.microsoft.com/office/drawing/2014/main" id="{9416FBF4-560F-4245-8884-E537922E1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3"/>
          <a:stretch/>
        </p:blipFill>
        <p:spPr bwMode="auto">
          <a:xfrm>
            <a:off x="669525" y="1659750"/>
            <a:ext cx="4186990" cy="348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96290" y="2882205"/>
            <a:ext cx="23920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-US" sz="1600" dirty="0" smtClean="0">
                <a:solidFill>
                  <a:srgbClr val="41566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milochka.oz@gmail.com</a:t>
            </a:r>
            <a:endParaRPr lang="en-US" sz="1600" dirty="0">
              <a:solidFill>
                <a:srgbClr val="41566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28" name="Picture 4" descr="https://static.tildacdn.com/tild3430-3762-4563-a461-656532316139/Mail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706" y="2882205"/>
            <a:ext cx="326053" cy="34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424" y="5598"/>
            <a:ext cx="5962775" cy="1140000"/>
          </a:xfrm>
        </p:spPr>
        <p:txBody>
          <a:bodyPr/>
          <a:lstStyle/>
          <a:p>
            <a:r>
              <a:rPr lang="en-US" dirty="0" smtClean="0"/>
              <a:t>Methods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Data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Collection and integration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017077" cy="3387900"/>
          </a:xfrm>
        </p:spPr>
        <p:txBody>
          <a:bodyPr/>
          <a:lstStyle/>
          <a:p>
            <a:pPr>
              <a:lnSpc>
                <a:spcPct val="150000"/>
              </a:lnSpc>
              <a:buNone/>
            </a:pPr>
            <a:r>
              <a:rPr lang="en-US" sz="1800" dirty="0" smtClean="0"/>
              <a:t>Data Collection and integration – Database diagram 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39</a:t>
            </a:fld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/>
          <p:nvPr/>
        </p:nvPicPr>
        <p:blipFill>
          <a:blip r:embed="rId2"/>
          <a:stretch>
            <a:fillRect/>
          </a:stretch>
        </p:blipFill>
        <p:spPr>
          <a:xfrm>
            <a:off x="2650991" y="1671022"/>
            <a:ext cx="4295376" cy="31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68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4" y="1538075"/>
            <a:ext cx="8060089" cy="3387900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sz="2000" dirty="0" smtClean="0"/>
              <a:t>Clinical signs that are </a:t>
            </a:r>
            <a:r>
              <a:rPr lang="en-US" sz="2000" dirty="0"/>
              <a:t>mostly non-specific </a:t>
            </a:r>
            <a:r>
              <a:rPr lang="en-US" sz="2000" dirty="0" smtClean="0"/>
              <a:t>lead to a late diagnosis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 smtClean="0"/>
              <a:t>Diagnosis is performed based on manual evaluation and physician’s personal attention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 smtClean="0"/>
              <a:t>Timing is crucial: earlier diagnosis = earlier treatment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 smtClean="0"/>
              <a:t>Data may assist physicians’ decision making process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</a:t>
            </a:fld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75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40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505424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  |   </a:t>
            </a: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  <a:sym typeface="Source Sans Pro"/>
              </a:rPr>
              <a:t>Exploratory analysis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68694" y="1801041"/>
          <a:ext cx="5034449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1443378">
                  <a:extLst>
                    <a:ext uri="{9D8B030D-6E8A-4147-A177-3AD203B41FA5}">
                      <a16:colId xmlns:a16="http://schemas.microsoft.com/office/drawing/2014/main" val="2858173330"/>
                    </a:ext>
                  </a:extLst>
                </a:gridCol>
                <a:gridCol w="818582">
                  <a:extLst>
                    <a:ext uri="{9D8B030D-6E8A-4147-A177-3AD203B41FA5}">
                      <a16:colId xmlns:a16="http://schemas.microsoft.com/office/drawing/2014/main" val="3041680996"/>
                    </a:ext>
                  </a:extLst>
                </a:gridCol>
                <a:gridCol w="924163">
                  <a:extLst>
                    <a:ext uri="{9D8B030D-6E8A-4147-A177-3AD203B41FA5}">
                      <a16:colId xmlns:a16="http://schemas.microsoft.com/office/drawing/2014/main" val="2567549961"/>
                    </a:ext>
                  </a:extLst>
                </a:gridCol>
                <a:gridCol w="924163">
                  <a:extLst>
                    <a:ext uri="{9D8B030D-6E8A-4147-A177-3AD203B41FA5}">
                      <a16:colId xmlns:a16="http://schemas.microsoft.com/office/drawing/2014/main" val="1178505523"/>
                    </a:ext>
                  </a:extLst>
                </a:gridCol>
                <a:gridCol w="924163">
                  <a:extLst>
                    <a:ext uri="{9D8B030D-6E8A-4147-A177-3AD203B41FA5}">
                      <a16:colId xmlns:a16="http://schemas.microsoft.com/office/drawing/2014/main" val="4218984346"/>
                    </a:ext>
                  </a:extLst>
                </a:gridCol>
              </a:tblGrid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Coef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std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pval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017957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dirty="0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Gestational age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-0.3750 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0.029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-12.930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0.000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472942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Gender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-0.0024 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0.186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-0.013    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0.990    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3634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Apgar5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-0.0855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0.064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-1.344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0.017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863229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Maternal age        </a:t>
                      </a:r>
                      <a:r>
                        <a:rPr lang="en-US" sz="1000" i="1" dirty="0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200" i="1" dirty="0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1000" i="1" dirty="0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-0.0231    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0.016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-1.429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0.153    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4103984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Fetus Count      </a:t>
                      </a:r>
                      <a:r>
                        <a:rPr lang="he-IL" sz="10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0.0843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0.168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0.502 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0.616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708224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SGA                </a:t>
                      </a:r>
                      <a:r>
                        <a:rPr lang="he-IL" sz="10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0.4140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0.239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1.735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0.083      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9208402"/>
                  </a:ext>
                </a:extLst>
              </a:tr>
              <a:tr h="272891"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smtClean="0">
                          <a:effectLst/>
                          <a:latin typeface="Source Sans Pro" panose="020B0503030403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Birth Type 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-0.0937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0.198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-0.472</a:t>
                      </a:r>
                      <a:endParaRPr lang="en-US" sz="110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Source Sans Pro" panose="020B0503030403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0.637</a:t>
                      </a:r>
                      <a:endParaRPr lang="en-US" sz="1100" dirty="0">
                        <a:effectLst/>
                        <a:latin typeface="Source Sans Pro" panose="020B05030304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7184143"/>
                  </a:ext>
                </a:extLst>
              </a:tr>
            </a:tbl>
          </a:graphicData>
        </a:graphic>
      </p:graphicFrame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786368" y="1151195"/>
            <a:ext cx="8238105" cy="2979353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dirty="0" smtClean="0">
                <a:latin typeface="Source Sans Pro" panose="020B0503030403020204" pitchFamily="34" charset="0"/>
                <a:ea typeface="Calibri" panose="020F0502020204030204" pitchFamily="34" charset="0"/>
              </a:rPr>
              <a:t>Correlation matrix (Pearson)</a:t>
            </a:r>
            <a:endParaRPr lang="en-US" sz="1400" dirty="0">
              <a:latin typeface="Source Sans Pro" panose="020B0503030403020204" pitchFamily="34" charset="0"/>
            </a:endParaRPr>
          </a:p>
          <a:p>
            <a:pPr marL="285750" indent="-285750">
              <a:lnSpc>
                <a:spcPct val="150000"/>
              </a:lnSpc>
            </a:pPr>
            <a:endParaRPr lang="en-US" sz="1800" dirty="0">
              <a:latin typeface="Source Sans Pro" panose="020B0503030403020204" pitchFamily="34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US" sz="1800" b="1" dirty="0" smtClean="0"/>
              <a:t> </a:t>
            </a:r>
          </a:p>
          <a:p>
            <a:pPr>
              <a:lnSpc>
                <a:spcPct val="150000"/>
              </a:lnSpc>
              <a:buNone/>
            </a:pPr>
            <a:endParaRPr lang="he-IL" sz="18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264104" y="1963601"/>
            <a:ext cx="6877050" cy="2032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274457" y="2133600"/>
            <a:ext cx="783772" cy="428171"/>
          </a:xfrm>
          <a:prstGeom prst="ellipse">
            <a:avLst/>
          </a:prstGeom>
          <a:noFill/>
          <a:ln>
            <a:solidFill>
              <a:srgbClr val="A9D0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5" y="1284159"/>
            <a:ext cx="8183461" cy="3387900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sz="1800" dirty="0" smtClean="0"/>
              <a:t>Sepsis </a:t>
            </a:r>
            <a:r>
              <a:rPr lang="en-US" sz="1800" dirty="0"/>
              <a:t>occurs when chemicals released into the bloodstream to fight the infection trigger inflammatory responses throughout the </a:t>
            </a:r>
            <a:r>
              <a:rPr lang="en-US" sz="1800" dirty="0" smtClean="0"/>
              <a:t>body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dirty="0" smtClean="0"/>
              <a:t>Damages </a:t>
            </a:r>
            <a:r>
              <a:rPr lang="en-US" sz="1800" dirty="0"/>
              <a:t>multiple organ systems, causing them to </a:t>
            </a:r>
            <a:r>
              <a:rPr lang="en-US" sz="1800" dirty="0" smtClean="0"/>
              <a:t>fail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dirty="0" smtClean="0"/>
              <a:t>Prevalence 0.6</a:t>
            </a:r>
            <a:r>
              <a:rPr lang="en-US" sz="1800" dirty="0"/>
              <a:t>% to 14% depending on </a:t>
            </a:r>
            <a:r>
              <a:rPr lang="en-US" sz="1800" dirty="0" smtClean="0"/>
              <a:t>gestational age </a:t>
            </a:r>
            <a:r>
              <a:rPr lang="en-US" sz="1800" dirty="0"/>
              <a:t>and geography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5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65717" y="4241172"/>
            <a:ext cx="82072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Singer M, </a:t>
            </a:r>
            <a:r>
              <a:rPr lang="en-US" sz="1050" i="1" dirty="0" err="1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Deutschman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CS, Seymour CW, et al. The Third International Consensus Definitions for Sepsis and Septic Shock (Sepsis-3). JAMA. 2016; 315(8):801-810.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65717" y="4672059"/>
            <a:ext cx="82072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WHO, 2016</a:t>
            </a:r>
            <a:endParaRPr lang="en-US" sz="1050" i="1" dirty="0">
              <a:solidFill>
                <a:srgbClr val="37737D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6334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5" y="1240710"/>
            <a:ext cx="8183461" cy="3387900"/>
          </a:xfrm>
        </p:spPr>
        <p:txBody>
          <a:bodyPr/>
          <a:lstStyle/>
          <a:p>
            <a:pPr marL="342900" indent="-342900">
              <a:lnSpc>
                <a:spcPct val="150000"/>
              </a:lnSpc>
            </a:pPr>
            <a:r>
              <a:rPr lang="en-US" sz="1800" dirty="0"/>
              <a:t> </a:t>
            </a:r>
            <a:r>
              <a:rPr lang="en-US" sz="1800" dirty="0" smtClean="0"/>
              <a:t>Diagnosing process of (Neonatal) Sepsis:</a:t>
            </a:r>
          </a:p>
          <a:p>
            <a:pPr lvl="2">
              <a:lnSpc>
                <a:spcPct val="150000"/>
              </a:lnSpc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Ma*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1.</a:t>
            </a:r>
            <a:r>
              <a:rPr lang="en-US" sz="1800" dirty="0" smtClean="0"/>
              <a:t>  Blood culture withdrawal</a:t>
            </a:r>
          </a:p>
          <a:p>
            <a:pPr lvl="2">
              <a:lnSpc>
                <a:spcPct val="150000"/>
              </a:lnSpc>
              <a:buNone/>
            </a:pPr>
            <a:r>
              <a:rPr lang="en-US" sz="1800" dirty="0" smtClean="0">
                <a:solidFill>
                  <a:schemeClr val="accent4">
                    <a:lumMod val="75000"/>
                  </a:schemeClr>
                </a:solidFill>
              </a:rPr>
              <a:t>        </a:t>
            </a:r>
            <a:r>
              <a:rPr lang="en-US" sz="1600" dirty="0" smtClean="0">
                <a:solidFill>
                  <a:schemeClr val="accent4">
                    <a:lumMod val="50000"/>
                  </a:schemeClr>
                </a:solidFill>
              </a:rPr>
              <a:t>2.</a:t>
            </a:r>
            <a:r>
              <a:rPr lang="en-US" sz="1600" dirty="0" smtClean="0">
                <a:solidFill>
                  <a:schemeClr val="accent4">
                    <a:lumMod val="75000"/>
                  </a:schemeClr>
                </a:solidFill>
              </a:rPr>
              <a:t>  </a:t>
            </a:r>
            <a:r>
              <a:rPr lang="en-US" sz="1800" dirty="0" smtClean="0"/>
              <a:t>If positive</a:t>
            </a:r>
            <a:r>
              <a:rPr lang="en-US" sz="1800" dirty="0"/>
              <a:t>, infectious disease specialist's </a:t>
            </a:r>
            <a:r>
              <a:rPr lang="en-US" sz="1800" dirty="0" smtClean="0"/>
              <a:t>review</a:t>
            </a:r>
          </a:p>
          <a:p>
            <a:pPr marL="342900" indent="-342900">
              <a:lnSpc>
                <a:spcPct val="150000"/>
              </a:lnSpc>
            </a:pPr>
            <a:r>
              <a:rPr lang="en-US" sz="1800" dirty="0" smtClean="0"/>
              <a:t>Treatment protocol starts promptly after culture withdrawal </a:t>
            </a:r>
          </a:p>
          <a:p>
            <a:pPr marL="342900" indent="-342900">
              <a:lnSpc>
                <a:spcPct val="150000"/>
              </a:lnSpc>
            </a:pPr>
            <a:endParaRPr lang="en-US" sz="1800" dirty="0" smtClean="0"/>
          </a:p>
          <a:p>
            <a:pPr marL="342900" indent="-342900">
              <a:lnSpc>
                <a:spcPct val="150000"/>
              </a:lnSpc>
            </a:pPr>
            <a:r>
              <a:rPr lang="en-US" sz="1800" dirty="0" smtClean="0"/>
              <a:t>Challenges: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 smtClean="0"/>
              <a:t>       </a:t>
            </a: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 smtClean="0"/>
              <a:t>  Clinical signs </a:t>
            </a:r>
            <a:r>
              <a:rPr lang="en-US" sz="1800" dirty="0"/>
              <a:t>are </a:t>
            </a:r>
            <a:r>
              <a:rPr lang="en-US" sz="1800" dirty="0" smtClean="0"/>
              <a:t>mostly </a:t>
            </a:r>
            <a:r>
              <a:rPr lang="en-US" sz="1800" dirty="0"/>
              <a:t>non-specific and </a:t>
            </a:r>
            <a:r>
              <a:rPr lang="en-US" sz="1800" dirty="0" smtClean="0"/>
              <a:t>inconclusive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 smtClean="0"/>
              <a:t>       </a:t>
            </a: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 smtClean="0"/>
              <a:t>  When symptoms appear, the infection already flared up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6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9525" y="4628610"/>
            <a:ext cx="82072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 err="1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Guerti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et al . Time to positivity of neonatal blood cultures: fast and furious?. Journal of Medical 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Microbiology 2011, 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60, 446–453 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525" y="3014658"/>
            <a:ext cx="820729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 err="1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Paolucci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M, </a:t>
            </a:r>
            <a:r>
              <a:rPr lang="en-US" sz="1050" i="1" dirty="0" err="1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Landini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MP, </a:t>
            </a:r>
            <a:r>
              <a:rPr lang="en-US" sz="1050" i="1" dirty="0" err="1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Sambri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V. How Can the Microbiologist Help in Diagnosing Neonatal Sepsis? International Journal of 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Pediatrics.;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2012:120139</a:t>
            </a:r>
          </a:p>
        </p:txBody>
      </p:sp>
    </p:spTree>
    <p:extLst>
      <p:ext uri="{BB962C8B-B14F-4D97-AF65-F5344CB8AC3E}">
        <p14:creationId xmlns:p14="http://schemas.microsoft.com/office/powerpoint/2010/main" val="262035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017077" cy="33879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smtClean="0"/>
              <a:t>Clinical deterioration signs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Abnormalities </a:t>
            </a:r>
            <a:r>
              <a:rPr lang="en-US" sz="1800" dirty="0"/>
              <a:t>in heart </a:t>
            </a:r>
            <a:r>
              <a:rPr lang="en-US" sz="1800" dirty="0" smtClean="0"/>
              <a:t>rate, and other vital signs 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 smtClean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Temperature instability</a:t>
            </a:r>
            <a:r>
              <a:rPr lang="en-US" sz="1400" dirty="0"/>
              <a:t> (&gt;37.5 °C or &lt;35.5 °C)</a:t>
            </a:r>
            <a:endParaRPr lang="en-US" sz="1800" dirty="0"/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Rise </a:t>
            </a:r>
            <a:r>
              <a:rPr lang="en-US" sz="1800" dirty="0"/>
              <a:t>in leucocyte count or </a:t>
            </a:r>
            <a:r>
              <a:rPr lang="en-US" sz="1800" dirty="0" smtClean="0"/>
              <a:t>CRP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Respiratory </a:t>
            </a:r>
            <a:r>
              <a:rPr lang="en-US" sz="1800" dirty="0"/>
              <a:t>rate </a:t>
            </a:r>
            <a:r>
              <a:rPr lang="en-US" sz="1800" dirty="0" smtClean="0"/>
              <a:t>&gt;</a:t>
            </a:r>
            <a:r>
              <a:rPr lang="en-US" sz="1800" dirty="0"/>
              <a:t>60 per </a:t>
            </a:r>
            <a:r>
              <a:rPr lang="en-US" sz="1800" dirty="0" smtClean="0"/>
              <a:t>minute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Movement </a:t>
            </a:r>
            <a:r>
              <a:rPr lang="en-US" sz="1800" dirty="0"/>
              <a:t>only when </a:t>
            </a:r>
            <a:r>
              <a:rPr lang="en-US" sz="1800" dirty="0" smtClean="0"/>
              <a:t>stimulated/convulsions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7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423" y="4112402"/>
            <a:ext cx="820729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WHO, 2016; 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NHS, 2012</a:t>
            </a:r>
          </a:p>
          <a:p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</a:t>
            </a:r>
            <a:endParaRPr lang="en-US" sz="1050" i="1" dirty="0">
              <a:solidFill>
                <a:srgbClr val="37737D"/>
              </a:solidFill>
              <a:latin typeface="Source Sans Pro"/>
              <a:ea typeface="Source Sans Pro"/>
              <a:cs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8491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423" y="1140000"/>
            <a:ext cx="8017077" cy="3387900"/>
          </a:xfrm>
        </p:spPr>
        <p:txBody>
          <a:bodyPr/>
          <a:lstStyle/>
          <a:p>
            <a:pPr marL="285750" indent="-285750">
              <a:lnSpc>
                <a:spcPct val="150000"/>
              </a:lnSpc>
            </a:pPr>
            <a:r>
              <a:rPr lang="en-US" sz="1800" dirty="0" smtClean="0"/>
              <a:t>Risk factors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Gestational age </a:t>
            </a:r>
            <a:r>
              <a:rPr lang="en-US" sz="1600" dirty="0" smtClean="0">
                <a:sym typeface="Wingdings" panose="05000000000000000000" pitchFamily="2" charset="2"/>
              </a:rPr>
              <a:t></a:t>
            </a:r>
            <a:r>
              <a:rPr lang="en-US" sz="1800" dirty="0" smtClean="0">
                <a:sym typeface="Wingdings" panose="05000000000000000000" pitchFamily="2" charset="2"/>
              </a:rPr>
              <a:t> Birth weight</a:t>
            </a:r>
            <a:endParaRPr lang="he-IL" sz="1800" dirty="0" smtClean="0"/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Gender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Maternal race</a:t>
            </a:r>
          </a:p>
          <a:p>
            <a:pPr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Ma*</a:t>
            </a:r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◆</a:t>
            </a:r>
            <a:r>
              <a:rPr lang="en-US" sz="1800" dirty="0"/>
              <a:t> </a:t>
            </a:r>
            <a:r>
              <a:rPr lang="en-US" sz="1800" dirty="0" smtClean="0"/>
              <a:t>Clinical indicators i.e. lines, tubes</a:t>
            </a:r>
          </a:p>
          <a:p>
            <a:pPr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bg1"/>
                </a:solidFill>
              </a:rPr>
              <a:t>8</a:t>
            </a:fld>
            <a:endParaRPr lang="en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4423" y="3608976"/>
            <a:ext cx="8207297" cy="612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400"/>
              </a:lnSpc>
              <a:buSzPts val="1200"/>
            </a:pP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Sullivan 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BA., Fairchild KD. Predictive monitoring for sepsis and necrotizing </a:t>
            </a:r>
            <a:r>
              <a:rPr lang="en-US" sz="1050" i="1" dirty="0" err="1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enterocolitis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to prevent shock. 2015. </a:t>
            </a:r>
            <a:r>
              <a:rPr lang="en-US" sz="1050" i="1" dirty="0" err="1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InSeminars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in Fetal and Neonatal Medicine, 20(4): 255-261</a:t>
            </a:r>
          </a:p>
          <a:p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 </a:t>
            </a:r>
            <a:endParaRPr lang="en-US" sz="1050" i="1" dirty="0">
              <a:solidFill>
                <a:srgbClr val="37737D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4423" y="4310797"/>
            <a:ext cx="83535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Stoll  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BJ et 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al. Late-onset sepsis in very low birth weight neonates: A report from the National Institute of Child Health and Human Development Neonatal Research Network, The Journal of Pediatrics, 1996. 129, (1): 63-71, ISSN 0022-3476</a:t>
            </a:r>
          </a:p>
        </p:txBody>
      </p:sp>
    </p:spTree>
    <p:extLst>
      <p:ext uri="{BB962C8B-B14F-4D97-AF65-F5344CB8AC3E}">
        <p14:creationId xmlns:p14="http://schemas.microsoft.com/office/powerpoint/2010/main" val="359744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558800" y="0"/>
            <a:ext cx="8280400" cy="376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“A </a:t>
            </a:r>
            <a:r>
              <a:rPr lang="en-US" sz="2000" dirty="0"/>
              <a:t>decision made on the basis of </a:t>
            </a:r>
            <a:r>
              <a:rPr lang="en-US" sz="2000" dirty="0">
                <a:solidFill>
                  <a:srgbClr val="FFBC00"/>
                </a:solidFill>
              </a:rPr>
              <a:t>scientific observations </a:t>
            </a:r>
            <a:r>
              <a:rPr lang="en-US" sz="2000" dirty="0"/>
              <a:t>but with the added skill provided by long </a:t>
            </a:r>
            <a:r>
              <a:rPr lang="en-US" sz="2000" dirty="0">
                <a:solidFill>
                  <a:srgbClr val="FFBC00"/>
                </a:solidFill>
              </a:rPr>
              <a:t>experience</a:t>
            </a:r>
            <a:r>
              <a:rPr lang="en-US" sz="2000" dirty="0"/>
              <a:t> of similar cases. To this must be added an innate ability to make balanced </a:t>
            </a:r>
            <a:r>
              <a:rPr lang="en-US" sz="2000" dirty="0">
                <a:solidFill>
                  <a:srgbClr val="FFBC00"/>
                </a:solidFill>
              </a:rPr>
              <a:t>judgments</a:t>
            </a:r>
            <a:r>
              <a:rPr lang="en-US" sz="2000" dirty="0"/>
              <a:t>, based not only on the state of the patient and its predictable future, but also on some considerations for the patient's overall well-being, financial status and degree of psychological, or in some cases actual, dependence" </a:t>
            </a:r>
          </a:p>
        </p:txBody>
      </p:sp>
      <p:sp>
        <p:nvSpPr>
          <p:cNvPr id="4" name="Rectangle 3"/>
          <p:cNvSpPr/>
          <p:nvPr/>
        </p:nvSpPr>
        <p:spPr>
          <a:xfrm>
            <a:off x="669525" y="4644625"/>
            <a:ext cx="83535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Clinical judgment.(</a:t>
            </a:r>
            <a:r>
              <a:rPr lang="en-US" sz="1050" i="1" dirty="0" err="1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n.d.</a:t>
            </a:r>
            <a:r>
              <a:rPr lang="en-US" sz="1050" i="1" dirty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) Miller-Keane Encyclopedia and Dictionary of Medicine, Nursing, and Allied Health, Seventh Edition. </a:t>
            </a:r>
            <a:r>
              <a:rPr lang="en-US" sz="1050" i="1" dirty="0" smtClean="0">
                <a:solidFill>
                  <a:srgbClr val="37737D"/>
                </a:solidFill>
                <a:latin typeface="Source Sans Pro"/>
                <a:ea typeface="Source Sans Pro"/>
                <a:cs typeface="Source Sans Pro"/>
              </a:rPr>
              <a:t>2003. </a:t>
            </a:r>
            <a:endParaRPr lang="en-US" sz="1050" i="1" dirty="0">
              <a:solidFill>
                <a:srgbClr val="37737D"/>
              </a:solidFill>
              <a:latin typeface="Source Sans Pro"/>
              <a:ea typeface="Source Sans Pro"/>
              <a:cs typeface="Source Sans Pro"/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>
                <a:solidFill>
                  <a:schemeClr val="bg1"/>
                </a:solidFill>
              </a:rPr>
              <a:t>9</a:t>
            </a:r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23799</TotalTime>
  <Words>2293</Words>
  <Application>Microsoft Office PowerPoint</Application>
  <PresentationFormat>On-screen Show (16:9)</PresentationFormat>
  <Paragraphs>705</Paragraphs>
  <Slides>40</Slides>
  <Notes>3</Notes>
  <HiddenSlides>5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Source Sans Pro</vt:lpstr>
      <vt:lpstr>Wingdings</vt:lpstr>
      <vt:lpstr>Calibri</vt:lpstr>
      <vt:lpstr>Dosis</vt:lpstr>
      <vt:lpstr>Cambria Math</vt:lpstr>
      <vt:lpstr>Arial</vt:lpstr>
      <vt:lpstr>Times New Roman</vt:lpstr>
      <vt:lpstr>Cerimon template</vt:lpstr>
      <vt:lpstr>Visio</vt:lpstr>
      <vt:lpstr>Analysis of increased patient monitoring as a predictor of blood culture results in NICU</vt:lpstr>
      <vt:lpstr>Background</vt:lpstr>
      <vt:lpstr>Background</vt:lpstr>
      <vt:lpstr>Motivation</vt:lpstr>
      <vt:lpstr>Literature review</vt:lpstr>
      <vt:lpstr>Literature review</vt:lpstr>
      <vt:lpstr>Literature review</vt:lpstr>
      <vt:lpstr>Literature review</vt:lpstr>
      <vt:lpstr>PowerPoint Presentation</vt:lpstr>
      <vt:lpstr>Literature review</vt:lpstr>
      <vt:lpstr>Literature review</vt:lpstr>
      <vt:lpstr>Literature review</vt:lpstr>
      <vt:lpstr>Literature review</vt:lpstr>
      <vt:lpstr>Research scope</vt:lpstr>
      <vt:lpstr>Methods   |   Data Collection and integration </vt:lpstr>
      <vt:lpstr>Methods   |   Preprocessing</vt:lpstr>
      <vt:lpstr>Methods   |   Preprocessing</vt:lpstr>
      <vt:lpstr>Methods   |   Preprocessing</vt:lpstr>
      <vt:lpstr>Methods   |   Modeling</vt:lpstr>
      <vt:lpstr>Methods   |   Modeling</vt:lpstr>
      <vt:lpstr>Results   |   Exploratory analysis</vt:lpstr>
      <vt:lpstr>Results   |   Exploratory analysis</vt:lpstr>
      <vt:lpstr>Results   |   Exploratory analysis</vt:lpstr>
      <vt:lpstr>Results   |   Exploratory analysis</vt:lpstr>
      <vt:lpstr>Results   |   Exploratory analysis</vt:lpstr>
      <vt:lpstr>Results   |   Exploratory analysis</vt:lpstr>
      <vt:lpstr>Results</vt:lpstr>
      <vt:lpstr>Results   |   Exploratory analysis</vt:lpstr>
      <vt:lpstr>Results</vt:lpstr>
      <vt:lpstr>Results</vt:lpstr>
      <vt:lpstr>Results</vt:lpstr>
      <vt:lpstr>Results</vt:lpstr>
      <vt:lpstr>Discussion</vt:lpstr>
      <vt:lpstr>Discussion</vt:lpstr>
      <vt:lpstr>Conclusions</vt:lpstr>
      <vt:lpstr>Conclusions</vt:lpstr>
      <vt:lpstr>Contributors</vt:lpstr>
      <vt:lpstr>Thank you </vt:lpstr>
      <vt:lpstr>Methods   |   Data Collection and integration</vt:lpstr>
      <vt:lpstr>Results   |   Exploratory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Orlovsky</dc:creator>
  <cp:lastModifiedBy>Orlovsky</cp:lastModifiedBy>
  <cp:revision>314</cp:revision>
  <dcterms:modified xsi:type="dcterms:W3CDTF">2017-12-11T21:26:02Z</dcterms:modified>
</cp:coreProperties>
</file>